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6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7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  <p:sldMasterId id="2147483705" r:id="rId2"/>
    <p:sldMasterId id="2147483651" r:id="rId3"/>
    <p:sldMasterId id="2147483724" r:id="rId4"/>
    <p:sldMasterId id="2147483685" r:id="rId5"/>
    <p:sldMasterId id="2147483730" r:id="rId6"/>
    <p:sldMasterId id="2147483937" r:id="rId7"/>
    <p:sldMasterId id="2147483948" r:id="rId8"/>
  </p:sldMasterIdLst>
  <p:notesMasterIdLst>
    <p:notesMasterId r:id="rId25"/>
  </p:notesMasterIdLst>
  <p:handoutMasterIdLst>
    <p:handoutMasterId r:id="rId26"/>
  </p:handoutMasterIdLst>
  <p:sldIdLst>
    <p:sldId id="257" r:id="rId9"/>
    <p:sldId id="302" r:id="rId10"/>
    <p:sldId id="343" r:id="rId11"/>
    <p:sldId id="351" r:id="rId12"/>
    <p:sldId id="353" r:id="rId13"/>
    <p:sldId id="355" r:id="rId14"/>
    <p:sldId id="352" r:id="rId15"/>
    <p:sldId id="354" r:id="rId16"/>
    <p:sldId id="357" r:id="rId17"/>
    <p:sldId id="345" r:id="rId18"/>
    <p:sldId id="358" r:id="rId19"/>
    <p:sldId id="344" r:id="rId20"/>
    <p:sldId id="346" r:id="rId21"/>
    <p:sldId id="347" r:id="rId22"/>
    <p:sldId id="286" r:id="rId23"/>
    <p:sldId id="291" r:id="rId24"/>
  </p:sldIdLst>
  <p:sldSz cx="9144000" cy="5143500" type="screen16x9"/>
  <p:notesSz cx="6858000" cy="9144000"/>
  <p:defaultTextStyle>
    <a:defPPr>
      <a:defRPr lang="es-UY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091A"/>
    <a:srgbClr val="FF6600"/>
    <a:srgbClr val="FFFF00"/>
    <a:srgbClr val="CEFED3"/>
    <a:srgbClr val="FFE4C9"/>
    <a:srgbClr val="3155A6"/>
    <a:srgbClr val="64C3D5"/>
    <a:srgbClr val="FFEE11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6" autoAdjust="0"/>
    <p:restoredTop sz="94707" autoAdjust="0"/>
  </p:normalViewPr>
  <p:slideViewPr>
    <p:cSldViewPr>
      <p:cViewPr varScale="1">
        <p:scale>
          <a:sx n="97" d="100"/>
          <a:sy n="97" d="100"/>
        </p:scale>
        <p:origin x="77" y="101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ACBB803-6892-4694-BAF1-076F575740EE}" type="datetimeFigureOut">
              <a:rPr lang="es-UY"/>
              <a:pPr>
                <a:defRPr/>
              </a:pPr>
              <a:t>17/5/2024</a:t>
            </a:fld>
            <a:endParaRPr lang="es-UY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5A919A06-B85B-46C9-A8DC-10D2A46CEBB3}" type="slidenum">
              <a:rPr lang="es-UY" altLang="es-ES"/>
              <a:pPr/>
              <a:t>‹Nº›</a:t>
            </a:fld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F4E4B90-C27E-40F6-83D4-FCBDDC0A9621}" type="datetimeFigureOut">
              <a:rPr lang="es-UY"/>
              <a:pPr>
                <a:defRPr/>
              </a:pPr>
              <a:t>17/5/2024</a:t>
            </a:fld>
            <a:endParaRPr lang="es-U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s-UY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8482E0A-4C04-4AB0-A177-71EEBAE2FA24}" type="slidenum">
              <a:rPr lang="es-UY" altLang="es-ES"/>
              <a:pPr/>
              <a:t>‹Nº›</a:t>
            </a:fld>
            <a:endParaRPr lang="es-UY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contrat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371975"/>
            <a:ext cx="1944688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0350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001043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752876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15050587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7316432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733502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7913282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49612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703342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417695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367523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contrat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o 1"/>
          <p:cNvGraphicFramePr>
            <a:graphicFrameLocks noChangeAspect="1"/>
          </p:cNvGraphicFramePr>
          <p:nvPr userDrawn="1"/>
        </p:nvGraphicFramePr>
        <p:xfrm>
          <a:off x="3910013" y="4443413"/>
          <a:ext cx="1323975" cy="26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2" imgW="1810476" imgH="355729" progId="CorelDraw.Graphic.21">
                  <p:embed/>
                </p:oleObj>
              </mc:Choice>
              <mc:Fallback>
                <p:oleObj name="CorelDRAW" r:id="rId2" imgW="1810476" imgH="355729" progId="CorelDraw.Graphic.21">
                  <p:embed/>
                  <p:pic>
                    <p:nvPicPr>
                      <p:cNvPr id="6146" name="Objeto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0013" y="4443413"/>
                        <a:ext cx="1323975" cy="260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ángulo 2"/>
          <p:cNvSpPr/>
          <p:nvPr userDrawn="1"/>
        </p:nvSpPr>
        <p:spPr>
          <a:xfrm>
            <a:off x="3495675" y="4084638"/>
            <a:ext cx="2152650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200" spc="300" dirty="0"/>
              <a:t>www.gub.uy/agesic</a:t>
            </a:r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025" y="2211388"/>
            <a:ext cx="2963863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1782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29301581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261656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5287441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6352854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27967942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4">
            <a:extLst>
              <a:ext uri="{FF2B5EF4-FFF2-40B4-BE49-F238E27FC236}">
                <a16:creationId xmlns:a16="http://schemas.microsoft.com/office/drawing/2014/main" id="{A3379D23-28A4-407E-AFDF-839BA39ECE9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35013" y="4706938"/>
            <a:ext cx="2497137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Curso Dirección de Proyectos – 2021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B61E327D-FA1E-490B-B812-EF86EA24EB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29400" y="4706938"/>
            <a:ext cx="216535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Módulo 1 – Fundamentos       #</a:t>
            </a:r>
            <a:fld id="{A8BEA1E2-709B-4B32-A259-7A6A0773EBD2}" type="slidenum">
              <a:rPr kumimoji="0" lang="es-UY" sz="1050" b="0" i="0" u="none" strike="noStrike" kern="1200" cap="none" spc="0" normalizeH="0" baseline="0" noProof="0" smtClean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05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548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9D81C52-B556-41AC-845A-A87EAE00B1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E4AB51-A4A3-49A7-A800-A52A705DD739}" type="datetimeFigureOut">
              <a:rPr kumimoji="0" lang="es-UY" sz="180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17/5/2024</a:t>
            </a:fld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9E9BBB1-F2DA-48EE-866A-F08D31508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9D3878E-F1AD-4D86-ACAA-CEE96FD16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A7B6FA-2A39-4A4E-ADAE-53FCDFF959D5}" type="slidenum">
              <a:rPr kumimoji="0" lang="es-UY" sz="180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9737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B22B135-491C-4F8E-9245-2D898796EB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DCC2E7-77E6-45FE-B09B-4E21F3B0A329}" type="datetimeFigureOut">
              <a:rPr kumimoji="0" lang="es-UY" sz="180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17/5/2024</a:t>
            </a:fld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5F253D0-F52D-4AD9-980B-CDBE41696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62B16CA-2AB6-4DB8-98F4-EBF8AFBD1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33125A-8D03-4D00-983A-423F7F0C5135}" type="slidenum">
              <a:rPr kumimoji="0" lang="es-UY" sz="180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7139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6" y="973185"/>
            <a:ext cx="77724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DCA9843-2267-4F3C-97E7-D655B72CDA4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35013" y="4706938"/>
            <a:ext cx="2497137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Curso Dirección de Proyectos – 2021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DEF98EC-D48F-4F6B-B319-0B6FBDC83C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29400" y="4706938"/>
            <a:ext cx="216535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Módulo 1 – Fundamentos       #</a:t>
            </a:r>
            <a:fld id="{A10EF620-35FC-49C9-AFE3-EAD31A78267E}" type="slidenum">
              <a:rPr kumimoji="0" lang="es-UY" sz="1050" b="0" i="0" u="none" strike="noStrike" kern="1200" cap="none" spc="0" normalizeH="0" baseline="0" noProof="0" smtClean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05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2248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2195677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9685098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6715525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16882979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026586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26349102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107ECD1-ECC6-4907-91CE-332E3C22DD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4557" y="4707340"/>
            <a:ext cx="249701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Curso Dirección de Proyectos – 2021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85E5A86-00CA-4281-9261-C89A116576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629400" y="4707340"/>
            <a:ext cx="216568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Módulo 1 – Fundamentos       #</a:t>
            </a:r>
            <a:fld id="{46E91CE8-738D-49E7-BB4C-102236172844}" type="slidenum">
              <a:rPr kumimoji="0" lang="es-UY" sz="1050" b="0" i="0" u="none" strike="noStrike" kern="1200" cap="none" spc="0" normalizeH="0" baseline="0" noProof="0" smtClean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050" b="0" i="0" u="none" strike="noStrike" kern="1200" cap="none" spc="0" normalizeH="0" baseline="0" noProof="0" dirty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0171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18297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4276834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273348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4003540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125997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3337951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14.xml"/><Relationship Id="rId10" Type="http://schemas.openxmlformats.org/officeDocument/2006/relationships/image" Target="../media/image10.png"/><Relationship Id="rId4" Type="http://schemas.openxmlformats.org/officeDocument/2006/relationships/slideLayout" Target="../slideLayouts/slideLayout13.xml"/><Relationship Id="rId9" Type="http://schemas.openxmlformats.org/officeDocument/2006/relationships/image" Target="../media/image9.em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19.xml"/><Relationship Id="rId10" Type="http://schemas.openxmlformats.org/officeDocument/2006/relationships/image" Target="../media/image10.pn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9.e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5.jpeg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31.xml"/><Relationship Id="rId7" Type="http://schemas.openxmlformats.org/officeDocument/2006/relationships/theme" Target="../theme/theme8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3935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3936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0" y="-24266"/>
            <a:ext cx="7859712" cy="435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323528" y="627534"/>
            <a:ext cx="856895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dirty="0"/>
              <a:t>Haga clic para modificar el estilo de texto del patrón</a:t>
            </a:r>
          </a:p>
          <a:p>
            <a:pPr lvl="1"/>
            <a:r>
              <a:rPr lang="es-ES" altLang="es-ES" dirty="0"/>
              <a:t>Segundo nivel</a:t>
            </a:r>
          </a:p>
          <a:p>
            <a:pPr lvl="2"/>
            <a:r>
              <a:rPr lang="es-ES" altLang="es-ES" dirty="0"/>
              <a:t>Tercer nivel</a:t>
            </a:r>
          </a:p>
          <a:p>
            <a:pPr lvl="3"/>
            <a:r>
              <a:rPr lang="es-ES" altLang="es-ES" dirty="0"/>
              <a:t>Cuarto nivel</a:t>
            </a:r>
          </a:p>
          <a:p>
            <a:pPr lvl="4"/>
            <a:r>
              <a:rPr lang="es-ES" altLang="es-ES" dirty="0"/>
              <a:t>Quinto</a:t>
            </a:r>
            <a:endParaRPr lang="es-UY" alt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16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Marcador de título"/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205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  <p:pic>
        <p:nvPicPr>
          <p:cNvPr id="2052" name="Imagen 1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4659313"/>
            <a:ext cx="159385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1 Marcador de título"/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3075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  <p:graphicFrame>
        <p:nvGraphicFramePr>
          <p:cNvPr id="3076" name="Objeto 3"/>
          <p:cNvGraphicFramePr>
            <a:graphicFrameLocks noChangeAspect="1"/>
          </p:cNvGraphicFramePr>
          <p:nvPr userDrawn="1"/>
        </p:nvGraphicFramePr>
        <p:xfrm>
          <a:off x="7451725" y="4659313"/>
          <a:ext cx="14954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5925815" imgH="1673975" progId="CorelDraw.Graphic.21">
                  <p:embed/>
                </p:oleObj>
              </mc:Choice>
              <mc:Fallback>
                <p:oleObj name="CorelDRAW" r:id="rId8" imgW="5925815" imgH="1673975" progId="CorelDraw.Graphic.21">
                  <p:embed/>
                  <p:pic>
                    <p:nvPicPr>
                      <p:cNvPr id="0" name="Objeto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4659313"/>
                        <a:ext cx="149542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7" name="Gráfico 9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789488"/>
            <a:ext cx="67945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Marcador de título"/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4099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  <p:graphicFrame>
        <p:nvGraphicFramePr>
          <p:cNvPr id="4100" name="Objeto 3"/>
          <p:cNvGraphicFramePr>
            <a:graphicFrameLocks noChangeAspect="1"/>
          </p:cNvGraphicFramePr>
          <p:nvPr userDrawn="1"/>
        </p:nvGraphicFramePr>
        <p:xfrm>
          <a:off x="7451725" y="4659313"/>
          <a:ext cx="14954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5925815" imgH="1673975" progId="CorelDraw.Graphic.21">
                  <p:embed/>
                </p:oleObj>
              </mc:Choice>
              <mc:Fallback>
                <p:oleObj name="CorelDRAW" r:id="rId8" imgW="5925815" imgH="1673975" progId="CorelDraw.Graphic.21">
                  <p:embed/>
                  <p:pic>
                    <p:nvPicPr>
                      <p:cNvPr id="0" name="Objeto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4659313"/>
                        <a:ext cx="149542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1" name="Gráfico 9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789488"/>
            <a:ext cx="67945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33" r:id="rId4"/>
    <p:sldLayoutId id="2147483934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>
            <a:extLst>
              <a:ext uri="{FF2B5EF4-FFF2-40B4-BE49-F238E27FC236}">
                <a16:creationId xmlns:a16="http://schemas.microsoft.com/office/drawing/2014/main" id="{9B05D167-BD1D-408B-9071-5B7A31C5FE3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1027" name="2 Marcador de texto">
            <a:extLst>
              <a:ext uri="{FF2B5EF4-FFF2-40B4-BE49-F238E27FC236}">
                <a16:creationId xmlns:a16="http://schemas.microsoft.com/office/drawing/2014/main" id="{0E9949F2-375F-4151-9541-73D7141B97F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352508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4" r:id="rId6"/>
    <p:sldLayoutId id="2147483945" r:id="rId7"/>
    <p:sldLayoutId id="2147483946" r:id="rId8"/>
    <p:sldLayoutId id="2147483947" r:id="rId9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>
            <a:extLst>
              <a:ext uri="{FF2B5EF4-FFF2-40B4-BE49-F238E27FC236}">
                <a16:creationId xmlns:a16="http://schemas.microsoft.com/office/drawing/2014/main" id="{E1E30C8F-3938-453D-96F4-21EDA597695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1027" name="2 Marcador de texto">
            <a:extLst>
              <a:ext uri="{FF2B5EF4-FFF2-40B4-BE49-F238E27FC236}">
                <a16:creationId xmlns:a16="http://schemas.microsoft.com/office/drawing/2014/main" id="{504DB9B0-6E50-4ED8-BE08-2838F7FAE01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586558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5" r:id="rId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>
            <a:spLocks noChangeArrowheads="1"/>
          </p:cNvSpPr>
          <p:nvPr/>
        </p:nvSpPr>
        <p:spPr bwMode="auto">
          <a:xfrm>
            <a:off x="1932002" y="1105836"/>
            <a:ext cx="5831036" cy="175432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br>
              <a:rPr lang="es-ES" altLang="es-ES" sz="3600" dirty="0">
                <a:latin typeface="+mj-lt"/>
              </a:rPr>
            </a:br>
            <a:r>
              <a:rPr lang="es-ES" altLang="es-ES" sz="3600" dirty="0">
                <a:latin typeface="+mj-lt"/>
              </a:rPr>
              <a:t>Control de la ejecución </a:t>
            </a:r>
            <a:r>
              <a:rPr lang="es-ES" altLang="es-ES" sz="3600">
                <a:latin typeface="+mj-lt"/>
              </a:rPr>
              <a:t>del proyecto</a:t>
            </a:r>
            <a:endParaRPr lang="es-ES" altLang="es-ES" sz="3600" dirty="0">
              <a:latin typeface="+mj-lt"/>
            </a:endParaRPr>
          </a:p>
        </p:txBody>
      </p:sp>
      <p:sp>
        <p:nvSpPr>
          <p:cNvPr id="6" name="CuadroTexto 5"/>
          <p:cNvSpPr txBox="1">
            <a:spLocks noChangeArrowheads="1"/>
          </p:cNvSpPr>
          <p:nvPr/>
        </p:nvSpPr>
        <p:spPr bwMode="auto">
          <a:xfrm>
            <a:off x="2592388" y="3219450"/>
            <a:ext cx="5147964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s-ES" altLang="es-ES" sz="1600" dirty="0"/>
              <a:t>Fundamentos de Gestión de Proyectos en Agesic</a:t>
            </a:r>
          </a:p>
        </p:txBody>
      </p:sp>
      <p:cxnSp>
        <p:nvCxnSpPr>
          <p:cNvPr id="8" name="Conector recto 7"/>
          <p:cNvCxnSpPr>
            <a:cxnSpLocks/>
          </p:cNvCxnSpPr>
          <p:nvPr/>
        </p:nvCxnSpPr>
        <p:spPr>
          <a:xfrm>
            <a:off x="2665413" y="3219450"/>
            <a:ext cx="478631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07504" y="401994"/>
            <a:ext cx="7560840" cy="3631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Registro de incidentes, riesgos y lecciones aprendidas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4416" y="817292"/>
            <a:ext cx="5997433" cy="269644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2165246"/>
            <a:ext cx="5808431" cy="2918438"/>
          </a:xfrm>
          <a:prstGeom prst="rect">
            <a:avLst/>
          </a:prstGeom>
        </p:spPr>
      </p:pic>
      <p:sp>
        <p:nvSpPr>
          <p:cNvPr id="6" name="Título 3">
            <a:extLst>
              <a:ext uri="{FF2B5EF4-FFF2-40B4-BE49-F238E27FC236}">
                <a16:creationId xmlns:a16="http://schemas.microsoft.com/office/drawing/2014/main" id="{241D623D-4E47-F909-4C86-8C065EA0B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62205"/>
            <a:ext cx="7859712" cy="435776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Herramientas para la gestión y control de proyectos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127EA0F-9E97-CE1F-FB9C-22726ED965AF}"/>
              </a:ext>
            </a:extLst>
          </p:cNvPr>
          <p:cNvSpPr txBox="1"/>
          <p:nvPr/>
        </p:nvSpPr>
        <p:spPr>
          <a:xfrm>
            <a:off x="179512" y="1059582"/>
            <a:ext cx="2542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400" b="1" dirty="0">
                <a:solidFill>
                  <a:srgbClr val="00B050"/>
                </a:solidFill>
                <a:latin typeface="+mn-lt"/>
              </a:rPr>
              <a:t>Tableros Kanban (usando la aplicación </a:t>
            </a:r>
            <a:r>
              <a:rPr lang="es-UY" sz="1400" b="1" dirty="0" err="1">
                <a:solidFill>
                  <a:srgbClr val="00B050"/>
                </a:solidFill>
                <a:latin typeface="+mn-lt"/>
              </a:rPr>
              <a:t>Wekan</a:t>
            </a:r>
            <a:r>
              <a:rPr lang="es-UY" sz="1400" b="1" dirty="0">
                <a:solidFill>
                  <a:srgbClr val="00B050"/>
                </a:solidFill>
                <a:latin typeface="+mn-lt"/>
              </a:rPr>
              <a:t> de Agesic)</a:t>
            </a:r>
          </a:p>
        </p:txBody>
      </p:sp>
    </p:spTree>
    <p:extLst>
      <p:ext uri="{BB962C8B-B14F-4D97-AF65-F5344CB8AC3E}">
        <p14:creationId xmlns:p14="http://schemas.microsoft.com/office/powerpoint/2010/main" val="1527487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07504" y="401994"/>
            <a:ext cx="5112568" cy="3421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Solicitud de cambios en el proyecto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154856" y="915566"/>
            <a:ext cx="5497264" cy="1826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450"/>
              </a:spcBef>
              <a:spcAft>
                <a:spcPts val="450"/>
              </a:spcAft>
              <a:buFont typeface="Wingdings" panose="05000000000000000000" pitchFamily="2" charset="2"/>
              <a:buChar char="ü"/>
            </a:pPr>
            <a:r>
              <a:rPr lang="es-UY" sz="1200" dirty="0">
                <a:latin typeface="+mn-lt"/>
              </a:rPr>
              <a:t>Es un documento donde el PM propone ajustes sobre las líneas base ya aprobadas (alcance, presupuesto, plazos, nivel de calidad) ofreciendo una justificación para estos cambios.</a:t>
            </a:r>
          </a:p>
          <a:p>
            <a:pPr marL="285750" indent="-285750">
              <a:spcBef>
                <a:spcPts val="450"/>
              </a:spcBef>
              <a:spcAft>
                <a:spcPts val="450"/>
              </a:spcAft>
              <a:buFont typeface="Wingdings" panose="05000000000000000000" pitchFamily="2" charset="2"/>
              <a:buChar char="ü"/>
            </a:pPr>
            <a:r>
              <a:rPr lang="es-UY" sz="1200" dirty="0">
                <a:latin typeface="+mn-lt"/>
              </a:rPr>
              <a:t>El patrocinador del proyecto en Agesic y los actores más relevantes en el organismo deben aprobar el documento para hacer efectivos estos cambios.</a:t>
            </a:r>
          </a:p>
          <a:p>
            <a:pPr marL="285750" indent="-285750">
              <a:spcBef>
                <a:spcPts val="450"/>
              </a:spcBef>
              <a:spcAft>
                <a:spcPts val="450"/>
              </a:spcAft>
              <a:buFont typeface="Wingdings" panose="05000000000000000000" pitchFamily="2" charset="2"/>
              <a:buChar char="ü"/>
            </a:pPr>
            <a:r>
              <a:rPr lang="es-UY" sz="1200" dirty="0">
                <a:latin typeface="+mn-lt"/>
              </a:rPr>
              <a:t>La aprobación generará cambios en documentos de las líneas base (cronograma, definición de requisitos de entregables, </a:t>
            </a:r>
            <a:r>
              <a:rPr lang="es-UY" sz="1200" dirty="0" err="1">
                <a:latin typeface="+mn-lt"/>
              </a:rPr>
              <a:t>prespuesto</a:t>
            </a:r>
            <a:r>
              <a:rPr lang="es-UY" sz="1200" dirty="0">
                <a:latin typeface="+mn-lt"/>
              </a:rPr>
              <a:t>)</a:t>
            </a:r>
          </a:p>
        </p:txBody>
      </p:sp>
      <p:sp>
        <p:nvSpPr>
          <p:cNvPr id="7" name="Título 3">
            <a:extLst>
              <a:ext uri="{FF2B5EF4-FFF2-40B4-BE49-F238E27FC236}">
                <a16:creationId xmlns:a16="http://schemas.microsoft.com/office/drawing/2014/main" id="{D0F2B194-731B-4FD5-8E4B-F7DF64A86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62205"/>
            <a:ext cx="7859712" cy="435776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Herramientas para la gestión y control de proyectos</a:t>
            </a: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52086781-E1EE-D6FB-AE6A-3AD949D63741}"/>
              </a:ext>
            </a:extLst>
          </p:cNvPr>
          <p:cNvGrpSpPr/>
          <p:nvPr/>
        </p:nvGrpSpPr>
        <p:grpSpPr>
          <a:xfrm>
            <a:off x="1850418" y="3006886"/>
            <a:ext cx="2873969" cy="1491706"/>
            <a:chOff x="6098889" y="243313"/>
            <a:chExt cx="2873969" cy="1491706"/>
          </a:xfrm>
        </p:grpSpPr>
        <p:grpSp>
          <p:nvGrpSpPr>
            <p:cNvPr id="9" name="Grupo 8">
              <a:extLst>
                <a:ext uri="{FF2B5EF4-FFF2-40B4-BE49-F238E27FC236}">
                  <a16:creationId xmlns:a16="http://schemas.microsoft.com/office/drawing/2014/main" id="{D1821704-054F-EE23-5433-0EFBBF11D22B}"/>
                </a:ext>
              </a:extLst>
            </p:cNvPr>
            <p:cNvGrpSpPr/>
            <p:nvPr/>
          </p:nvGrpSpPr>
          <p:grpSpPr>
            <a:xfrm>
              <a:off x="6098889" y="438875"/>
              <a:ext cx="2873969" cy="1296144"/>
              <a:chOff x="4889534" y="460461"/>
              <a:chExt cx="3029167" cy="1296144"/>
            </a:xfrm>
          </p:grpSpPr>
          <p:sp>
            <p:nvSpPr>
              <p:cNvPr id="11" name="Rectángulo redondeado 49">
                <a:extLst>
                  <a:ext uri="{FF2B5EF4-FFF2-40B4-BE49-F238E27FC236}">
                    <a16:creationId xmlns:a16="http://schemas.microsoft.com/office/drawing/2014/main" id="{EE4605D4-3299-45E5-1181-5AF3A25FA949}"/>
                  </a:ext>
                </a:extLst>
              </p:cNvPr>
              <p:cNvSpPr/>
              <p:nvPr/>
            </p:nvSpPr>
            <p:spPr>
              <a:xfrm>
                <a:off x="4889535" y="460461"/>
                <a:ext cx="3029166" cy="1296144"/>
              </a:xfrm>
              <a:prstGeom prst="roundRect">
                <a:avLst/>
              </a:prstGeom>
              <a:solidFill>
                <a:srgbClr val="E5FEDA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5ABB4EAC-F9D7-3CCD-C593-330AE1BBF583}"/>
                  </a:ext>
                </a:extLst>
              </p:cNvPr>
              <p:cNvSpPr txBox="1"/>
              <p:nvPr/>
            </p:nvSpPr>
            <p:spPr>
              <a:xfrm>
                <a:off x="4889534" y="554535"/>
                <a:ext cx="2489068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UY" sz="1100" dirty="0">
                    <a:latin typeface="+mn-lt"/>
                  </a:rPr>
                  <a:t>La plantilla </a:t>
                </a:r>
                <a:r>
                  <a:rPr lang="es-UY" sz="1100" b="1" i="1" dirty="0">
                    <a:latin typeface="+mn-lt"/>
                  </a:rPr>
                  <a:t>04-Solicitud de cambios  </a:t>
                </a:r>
                <a:r>
                  <a:rPr lang="es-UY" sz="1100" dirty="0">
                    <a:latin typeface="+mn-lt"/>
                  </a:rPr>
                  <a:t>es un ejemplo de cómo registrar y analizar los interesados.</a:t>
                </a:r>
              </a:p>
              <a:p>
                <a:pPr algn="ctr"/>
                <a:endParaRPr lang="es-UY" sz="1100" dirty="0">
                  <a:latin typeface="+mn-lt"/>
                </a:endParaRPr>
              </a:p>
              <a:p>
                <a:pPr algn="ctr"/>
                <a:r>
                  <a:rPr lang="es-UY" sz="1100" dirty="0">
                    <a:latin typeface="+mn-lt"/>
                  </a:rPr>
                  <a:t>La plantilla se encuentra en la sección </a:t>
                </a:r>
                <a:r>
                  <a:rPr lang="es-UY" sz="1100" b="1" i="1" dirty="0">
                    <a:latin typeface="+mn-lt"/>
                  </a:rPr>
                  <a:t>Centro de apoyo al curso</a:t>
                </a:r>
              </a:p>
            </p:txBody>
          </p:sp>
        </p:grpSp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FA84117E-BD5F-DA4D-C2F8-7E73701A85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E5E5E5"/>
                </a:clrFrom>
                <a:clrTo>
                  <a:srgbClr val="E5E5E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430917" y="243313"/>
              <a:ext cx="517696" cy="510555"/>
            </a:xfrm>
            <a:prstGeom prst="rect">
              <a:avLst/>
            </a:prstGeom>
          </p:spPr>
        </p:pic>
      </p:grpSp>
      <p:pic>
        <p:nvPicPr>
          <p:cNvPr id="4" name="Imagen 3">
            <a:extLst>
              <a:ext uri="{FF2B5EF4-FFF2-40B4-BE49-F238E27FC236}">
                <a16:creationId xmlns:a16="http://schemas.microsoft.com/office/drawing/2014/main" id="{10F7E768-9DAE-EED0-B2D4-9225875DFD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8061" y="133747"/>
            <a:ext cx="2659049" cy="48760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03996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07504" y="401994"/>
            <a:ext cx="5112568" cy="3421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Identificación de causas de problemas</a:t>
            </a:r>
          </a:p>
        </p:txBody>
      </p:sp>
      <p:grpSp>
        <p:nvGrpSpPr>
          <p:cNvPr id="6" name="Grupo 5"/>
          <p:cNvGrpSpPr/>
          <p:nvPr/>
        </p:nvGrpSpPr>
        <p:grpSpPr>
          <a:xfrm>
            <a:off x="3059832" y="969962"/>
            <a:ext cx="5735320" cy="3203575"/>
            <a:chOff x="0" y="0"/>
            <a:chExt cx="5735320" cy="3203575"/>
          </a:xfrm>
        </p:grpSpPr>
        <p:pic>
          <p:nvPicPr>
            <p:cNvPr id="7" name="Imagen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5735320" cy="3203575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</p:pic>
        <p:sp>
          <p:nvSpPr>
            <p:cNvPr id="8" name="Rectángulo 7"/>
            <p:cNvSpPr/>
            <p:nvPr/>
          </p:nvSpPr>
          <p:spPr>
            <a:xfrm>
              <a:off x="4551218" y="13854"/>
              <a:ext cx="1143000" cy="235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crosoft Sans Serif"/>
                <a:ea typeface="+mn-ea"/>
                <a:cs typeface="+mn-cs"/>
              </a:endParaRPr>
            </a:p>
          </p:txBody>
        </p:sp>
      </p:grpSp>
      <p:sp>
        <p:nvSpPr>
          <p:cNvPr id="3" name="CuadroTexto 2"/>
          <p:cNvSpPr txBox="1"/>
          <p:nvPr/>
        </p:nvSpPr>
        <p:spPr>
          <a:xfrm>
            <a:off x="71500" y="969962"/>
            <a:ext cx="259228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s-UY" sz="12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Al identificar un problema, se puede realizar una reunión o un taller con varios involucrados, para entender el problema</a:t>
            </a:r>
            <a:r>
              <a:rPr kumimoji="0" lang="es-UY" sz="1200" b="0" i="0" u="none" strike="noStrike" kern="1200" cap="none" spc="0" normalizeH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 y sobre todo las causas reales, de forma de evitar que vuelva a repetirse.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Microsoft Sans Serif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s-UY" sz="12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Una herramienta muy conocida que</a:t>
            </a:r>
            <a:r>
              <a:rPr kumimoji="0" lang="es-UY" sz="1200" b="0" i="0" u="none" strike="noStrike" kern="1200" cap="none" spc="0" normalizeH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 se podría usar en el taller es el </a:t>
            </a:r>
            <a:r>
              <a:rPr kumimoji="0" lang="es-UY" sz="1200" b="0" i="1" u="none" strike="noStrike" kern="1200" cap="none" spc="0" normalizeH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d</a:t>
            </a:r>
            <a:r>
              <a:rPr kumimoji="0" lang="es-UY" sz="1200" b="0" i="1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iagrama causa-efecto </a:t>
            </a:r>
            <a:r>
              <a:rPr kumimoji="0" lang="es-UY" sz="12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o también conocido como </a:t>
            </a:r>
            <a:r>
              <a:rPr kumimoji="0" lang="es-UY" sz="1200" b="0" i="1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diagrama de Ishikawa </a:t>
            </a:r>
            <a:r>
              <a:rPr kumimoji="0" lang="es-UY" sz="12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o de </a:t>
            </a:r>
            <a:r>
              <a:rPr kumimoji="0" lang="es-UY" sz="1200" b="0" i="1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espina de pescado</a:t>
            </a:r>
          </a:p>
        </p:txBody>
      </p:sp>
      <p:sp>
        <p:nvSpPr>
          <p:cNvPr id="16" name="Título 3">
            <a:extLst>
              <a:ext uri="{FF2B5EF4-FFF2-40B4-BE49-F238E27FC236}">
                <a16:creationId xmlns:a16="http://schemas.microsoft.com/office/drawing/2014/main" id="{93D1A6DA-0526-3732-5D88-F09ACD996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62205"/>
            <a:ext cx="7859712" cy="435776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Herramientas para la gestión y control de proyectos</a:t>
            </a:r>
          </a:p>
        </p:txBody>
      </p:sp>
    </p:spTree>
    <p:extLst>
      <p:ext uri="{BB962C8B-B14F-4D97-AF65-F5344CB8AC3E}">
        <p14:creationId xmlns:p14="http://schemas.microsoft.com/office/powerpoint/2010/main" val="1897948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932040" y="448680"/>
            <a:ext cx="2927672" cy="5479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4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Mejora continua: Retrospectivas y lecciones aprendidas</a:t>
            </a: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DB0C7A9B-DFA7-631B-B6D0-8EF6DAA66808}"/>
              </a:ext>
            </a:extLst>
          </p:cNvPr>
          <p:cNvGrpSpPr/>
          <p:nvPr/>
        </p:nvGrpSpPr>
        <p:grpSpPr>
          <a:xfrm>
            <a:off x="65889" y="569106"/>
            <a:ext cx="4650127" cy="2650716"/>
            <a:chOff x="-33585" y="569106"/>
            <a:chExt cx="4749601" cy="2729740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33585" y="569106"/>
              <a:ext cx="4749601" cy="272974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</p:pic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41D58142-CDAA-744E-F489-4ABFB08BB02E}"/>
                </a:ext>
              </a:extLst>
            </p:cNvPr>
            <p:cNvSpPr/>
            <p:nvPr/>
          </p:nvSpPr>
          <p:spPr>
            <a:xfrm>
              <a:off x="4067944" y="627534"/>
              <a:ext cx="648072" cy="288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6826"/>
          <a:stretch/>
        </p:blipFill>
        <p:spPr>
          <a:xfrm>
            <a:off x="5078014" y="2711685"/>
            <a:ext cx="3747905" cy="2323254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</p:pic>
      <p:sp>
        <p:nvSpPr>
          <p:cNvPr id="8" name="Título 3">
            <a:extLst>
              <a:ext uri="{FF2B5EF4-FFF2-40B4-BE49-F238E27FC236}">
                <a16:creationId xmlns:a16="http://schemas.microsoft.com/office/drawing/2014/main" id="{D0A4A821-F5A3-322B-343B-F838F1FE2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62205"/>
            <a:ext cx="7859712" cy="435776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Herramientas para la gestión y control de proyectos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3290FE91-C87D-AEE9-9B54-55AC6E17256F}"/>
              </a:ext>
            </a:extLst>
          </p:cNvPr>
          <p:cNvSpPr txBox="1"/>
          <p:nvPr/>
        </p:nvSpPr>
        <p:spPr>
          <a:xfrm>
            <a:off x="4863233" y="1040920"/>
            <a:ext cx="403244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UY" sz="1200" dirty="0">
                <a:latin typeface="+mn-lt"/>
              </a:rPr>
              <a:t>Tanto para enfoques predictivos o adaptativos, se recomienda tener, cada cierta frecuencia, una reunión interna del equipo de proyecto, llamada </a:t>
            </a:r>
            <a:r>
              <a:rPr lang="es-UY" sz="1200" i="1" dirty="0">
                <a:latin typeface="+mn-lt"/>
              </a:rPr>
              <a:t>retrospectiva,</a:t>
            </a:r>
            <a:r>
              <a:rPr lang="es-UY" sz="1200" dirty="0">
                <a:latin typeface="+mn-lt"/>
              </a:rPr>
              <a:t> para identificar puntos de mejora en la forma de trabajar.</a:t>
            </a:r>
          </a:p>
          <a:p>
            <a:pPr>
              <a:spcAft>
                <a:spcPts val="1200"/>
              </a:spcAft>
            </a:pPr>
            <a:r>
              <a:rPr lang="es-UY" sz="1200" dirty="0">
                <a:latin typeface="+mn-lt"/>
              </a:rPr>
              <a:t>En caso de situación que hubo que mejorar, se pueden registrar cuáles fueron y cómo se solucionaron, en otro documento, que llamamos </a:t>
            </a:r>
            <a:r>
              <a:rPr lang="es-UY" sz="1200" b="1" i="1" dirty="0">
                <a:latin typeface="+mn-lt"/>
              </a:rPr>
              <a:t>Lecciones Aprendidas</a:t>
            </a:r>
            <a:r>
              <a:rPr lang="es-UY" sz="1200" dirty="0">
                <a:latin typeface="+mn-lt"/>
              </a:rPr>
              <a:t>.</a:t>
            </a:r>
          </a:p>
        </p:txBody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id="{5FAE7081-5394-B33C-5D00-1C6F41B99F59}"/>
              </a:ext>
            </a:extLst>
          </p:cNvPr>
          <p:cNvGrpSpPr/>
          <p:nvPr/>
        </p:nvGrpSpPr>
        <p:grpSpPr>
          <a:xfrm>
            <a:off x="179512" y="3507854"/>
            <a:ext cx="3312368" cy="1152128"/>
            <a:chOff x="4933959" y="460461"/>
            <a:chExt cx="3418570" cy="1152128"/>
          </a:xfrm>
        </p:grpSpPr>
        <p:sp>
          <p:nvSpPr>
            <p:cNvPr id="17" name="Rectángulo redondeado 49">
              <a:extLst>
                <a:ext uri="{FF2B5EF4-FFF2-40B4-BE49-F238E27FC236}">
                  <a16:creationId xmlns:a16="http://schemas.microsoft.com/office/drawing/2014/main" id="{706EF537-F39C-A944-CD1C-5D3B58EC53E8}"/>
                </a:ext>
              </a:extLst>
            </p:cNvPr>
            <p:cNvSpPr/>
            <p:nvPr/>
          </p:nvSpPr>
          <p:spPr>
            <a:xfrm>
              <a:off x="5076971" y="460461"/>
              <a:ext cx="3275558" cy="115212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pic>
          <p:nvPicPr>
            <p:cNvPr id="18" name="Imagen 17">
              <a:extLst>
                <a:ext uri="{FF2B5EF4-FFF2-40B4-BE49-F238E27FC236}">
                  <a16:creationId xmlns:a16="http://schemas.microsoft.com/office/drawing/2014/main" id="{2C15144F-BBC2-A00D-8C35-002E0A67AC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5F5F5"/>
                </a:clrFrom>
                <a:clrTo>
                  <a:srgbClr val="F5F5F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33959" y="568680"/>
              <a:ext cx="512780" cy="514479"/>
            </a:xfrm>
            <a:prstGeom prst="rect">
              <a:avLst/>
            </a:prstGeom>
          </p:spPr>
        </p:pic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4EA84226-278A-27A1-7960-F6BDA2AE85F0}"/>
                </a:ext>
              </a:extLst>
            </p:cNvPr>
            <p:cNvSpPr txBox="1"/>
            <p:nvPr/>
          </p:nvSpPr>
          <p:spPr>
            <a:xfrm>
              <a:off x="5414482" y="516170"/>
              <a:ext cx="2820426" cy="1092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s-UY" sz="1200" dirty="0">
                  <a:latin typeface="+mn-lt"/>
                </a:rPr>
                <a:t>En la guía de </a:t>
              </a:r>
              <a:r>
                <a:rPr lang="es-UY" sz="1200" b="1" i="1" dirty="0">
                  <a:latin typeface="+mn-lt"/>
                </a:rPr>
                <a:t>Fundamento de Gestión de Proyectos </a:t>
              </a:r>
              <a:r>
                <a:rPr lang="es-UY" sz="1200" dirty="0">
                  <a:latin typeface="+mn-lt"/>
                </a:rPr>
                <a:t>se dan más detalles de estos dos instrumentos.</a:t>
              </a:r>
            </a:p>
            <a:p>
              <a:pPr>
                <a:spcAft>
                  <a:spcPts val="600"/>
                </a:spcAft>
              </a:pPr>
              <a:r>
                <a:rPr lang="es-UY" sz="1200" dirty="0">
                  <a:latin typeface="+mn-lt"/>
                </a:rPr>
                <a:t>También se explican mejor en el </a:t>
              </a:r>
              <a:r>
                <a:rPr lang="es-UY" sz="1200" b="1" i="1" dirty="0">
                  <a:latin typeface="+mn-lt"/>
                </a:rPr>
                <a:t>curso de agilidad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31890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07504" y="401994"/>
            <a:ext cx="5112568" cy="3421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Control del proyecto – aprobación de entregables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154856" y="915566"/>
            <a:ext cx="4921200" cy="2122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s-UY" sz="14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El PM del proyecto debe aprobar los entregables de sus equipos de desarrollo, en conjunto con las partes interesadas directamente involucradas</a:t>
            </a:r>
          </a:p>
          <a:p>
            <a:pPr marL="285750" marR="0" lvl="0" indent="-28575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s-UY" sz="14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Se verifican los criterios de aceptación (diccionario EDT, historias de usuario, definición de hecho-</a:t>
            </a:r>
            <a:r>
              <a:rPr kumimoji="0" lang="es-UY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DoD</a:t>
            </a:r>
            <a:r>
              <a:rPr kumimoji="0" lang="es-UY" sz="14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)</a:t>
            </a:r>
          </a:p>
          <a:p>
            <a:pPr marL="285750" marR="0" lvl="0" indent="-28575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s-UY" sz="14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Se recomienda registrar la aprobación, en un </a:t>
            </a:r>
            <a:r>
              <a:rPr kumimoji="0" lang="es-UY" sz="1400" b="1" i="1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acta de aceptación del entregable </a:t>
            </a:r>
            <a:r>
              <a:rPr kumimoji="0" lang="es-UY" sz="14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firmado por el cliente y otras partes involucradas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88" y="573066"/>
            <a:ext cx="3441456" cy="3650029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ítulo 3">
            <a:extLst>
              <a:ext uri="{FF2B5EF4-FFF2-40B4-BE49-F238E27FC236}">
                <a16:creationId xmlns:a16="http://schemas.microsoft.com/office/drawing/2014/main" id="{D0F2B194-731B-4FD5-8E4B-F7DF64A86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62205"/>
            <a:ext cx="7859712" cy="435776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Herramientas para la gestión y control de proyectos</a:t>
            </a: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52086781-E1EE-D6FB-AE6A-3AD949D63741}"/>
              </a:ext>
            </a:extLst>
          </p:cNvPr>
          <p:cNvGrpSpPr/>
          <p:nvPr/>
        </p:nvGrpSpPr>
        <p:grpSpPr>
          <a:xfrm>
            <a:off x="1850418" y="3006886"/>
            <a:ext cx="2873969" cy="1491706"/>
            <a:chOff x="6098889" y="243313"/>
            <a:chExt cx="2873969" cy="1491706"/>
          </a:xfrm>
        </p:grpSpPr>
        <p:grpSp>
          <p:nvGrpSpPr>
            <p:cNvPr id="9" name="Grupo 8">
              <a:extLst>
                <a:ext uri="{FF2B5EF4-FFF2-40B4-BE49-F238E27FC236}">
                  <a16:creationId xmlns:a16="http://schemas.microsoft.com/office/drawing/2014/main" id="{D1821704-054F-EE23-5433-0EFBBF11D22B}"/>
                </a:ext>
              </a:extLst>
            </p:cNvPr>
            <p:cNvGrpSpPr/>
            <p:nvPr/>
          </p:nvGrpSpPr>
          <p:grpSpPr>
            <a:xfrm>
              <a:off x="6098889" y="438875"/>
              <a:ext cx="2873969" cy="1296144"/>
              <a:chOff x="4889534" y="460461"/>
              <a:chExt cx="3029167" cy="1296144"/>
            </a:xfrm>
          </p:grpSpPr>
          <p:sp>
            <p:nvSpPr>
              <p:cNvPr id="11" name="Rectángulo redondeado 49">
                <a:extLst>
                  <a:ext uri="{FF2B5EF4-FFF2-40B4-BE49-F238E27FC236}">
                    <a16:creationId xmlns:a16="http://schemas.microsoft.com/office/drawing/2014/main" id="{EE4605D4-3299-45E5-1181-5AF3A25FA949}"/>
                  </a:ext>
                </a:extLst>
              </p:cNvPr>
              <p:cNvSpPr/>
              <p:nvPr/>
            </p:nvSpPr>
            <p:spPr>
              <a:xfrm>
                <a:off x="4889535" y="460461"/>
                <a:ext cx="3029166" cy="1296144"/>
              </a:xfrm>
              <a:prstGeom prst="roundRect">
                <a:avLst/>
              </a:prstGeom>
              <a:solidFill>
                <a:srgbClr val="E5FEDA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5ABB4EAC-F9D7-3CCD-C593-330AE1BBF583}"/>
                  </a:ext>
                </a:extLst>
              </p:cNvPr>
              <p:cNvSpPr txBox="1"/>
              <p:nvPr/>
            </p:nvSpPr>
            <p:spPr>
              <a:xfrm>
                <a:off x="4889534" y="554535"/>
                <a:ext cx="2732275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UY" sz="1100" dirty="0">
                    <a:latin typeface="+mn-lt"/>
                  </a:rPr>
                  <a:t>La plantilla </a:t>
                </a:r>
                <a:r>
                  <a:rPr lang="es-UY" sz="1100" b="1" i="1" dirty="0">
                    <a:latin typeface="+mn-lt"/>
                  </a:rPr>
                  <a:t>15-Aceptación del entregable </a:t>
                </a:r>
                <a:r>
                  <a:rPr lang="es-UY" sz="1100" dirty="0">
                    <a:latin typeface="+mn-lt"/>
                  </a:rPr>
                  <a:t>es un ejemplo de cómo registrar y analizar los interesados.</a:t>
                </a:r>
              </a:p>
              <a:p>
                <a:pPr algn="ctr"/>
                <a:endParaRPr lang="es-UY" sz="1100" dirty="0">
                  <a:latin typeface="+mn-lt"/>
                </a:endParaRPr>
              </a:p>
              <a:p>
                <a:pPr algn="ctr"/>
                <a:r>
                  <a:rPr lang="es-UY" sz="1100" dirty="0">
                    <a:latin typeface="+mn-lt"/>
                  </a:rPr>
                  <a:t>La plantilla se encuentra en la sección </a:t>
                </a:r>
                <a:r>
                  <a:rPr lang="es-UY" sz="1100" b="1" i="1" dirty="0">
                    <a:latin typeface="+mn-lt"/>
                  </a:rPr>
                  <a:t>Centro de apoyo al curso</a:t>
                </a:r>
              </a:p>
            </p:txBody>
          </p:sp>
        </p:grpSp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FA84117E-BD5F-DA4D-C2F8-7E73701A85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E5E5E5"/>
                </a:clrFrom>
                <a:clrTo>
                  <a:srgbClr val="E5E5E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430917" y="243313"/>
              <a:ext cx="517696" cy="5105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37108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uadroTexto 30"/>
          <p:cNvSpPr txBox="1"/>
          <p:nvPr/>
        </p:nvSpPr>
        <p:spPr>
          <a:xfrm>
            <a:off x="70108" y="699542"/>
            <a:ext cx="438656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UY" sz="12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El PM y las personas que lo ayuden en la gestión del proyecto tiene la responsabilidad de asegurar</a:t>
            </a:r>
            <a:r>
              <a:rPr kumimoji="0" lang="es-UY" sz="1200" b="0" i="0" u="none" strike="noStrike" kern="1200" cap="none" spc="0" normalizeH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 que los entregables, elaborados por los distintos equipos de desarrollo, se puedan entregar en tiempo y forma, según lo planificado inicialmente.</a:t>
            </a:r>
          </a:p>
          <a:p>
            <a:pPr marL="285750" marR="0" lvl="0" indent="-28575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UY" sz="12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Dependiendo de las características</a:t>
            </a:r>
            <a:r>
              <a:rPr kumimoji="0" lang="es-UY" sz="1200" b="0" i="0" u="none" strike="noStrike" kern="1200" cap="none" spc="0" normalizeH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 de cada proyecto y los enfoques de dirección (predictivos, adaptativos), existen varias herramientas y actividades para la gestión del proyecto.</a:t>
            </a:r>
          </a:p>
          <a:p>
            <a:pPr marL="285750" marR="0" lvl="0" indent="-28575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UY" sz="1200" dirty="0">
                <a:solidFill>
                  <a:srgbClr val="002C68"/>
                </a:solidFill>
                <a:latin typeface="Microsoft Sans Serif"/>
              </a:rPr>
              <a:t>Las herramientas pueden variar si se usan en la Agencia o en el organismo, donde quizá se usan otras similares.</a:t>
            </a:r>
            <a:endParaRPr kumimoji="0" lang="es-UY" sz="1200" b="0" i="0" u="none" strike="noStrike" kern="1200" cap="none" spc="0" normalizeH="0" noProof="0" dirty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Microsoft Sans Serif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UY" sz="1200" dirty="0">
                <a:solidFill>
                  <a:srgbClr val="002C68"/>
                </a:solidFill>
                <a:latin typeface="Microsoft Sans Serif"/>
              </a:rPr>
              <a:t>Desde la Oficina de Gestión de Proyectos, podemos apoyarlos en definir las herramientas más adecuadas en cada situación y capacitarlos o darles información para  su uso.</a:t>
            </a:r>
            <a:endParaRPr kumimoji="0" lang="es-UY" sz="1200" b="0" i="0" u="none" strike="noStrike" kern="1200" cap="none" spc="0" normalizeH="0" noProof="0" dirty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Microsoft Sans Serif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Microsoft Sans Serif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b="1" dirty="0"/>
              <a:t>En resumen…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90EAE0D-0B28-6D9C-2F3E-B361948590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7916" y="987574"/>
            <a:ext cx="4386560" cy="2398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590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3540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884677" y="680315"/>
            <a:ext cx="4176464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4500" marR="0" lvl="0" indent="-444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s-UY" sz="24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Control de gestión</a:t>
            </a:r>
            <a:r>
              <a:rPr kumimoji="0" lang="es-UY" sz="2400" b="0" i="0" u="none" strike="noStrike" kern="1200" cap="none" spc="0" normalizeH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 en proyectos de Agesic</a:t>
            </a:r>
            <a:endParaRPr kumimoji="0" lang="es-UY" sz="2400" b="0" i="0" u="none" strike="noStrike" kern="1200" cap="none" spc="0" normalizeH="0" baseline="0" noProof="0" dirty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Arial" panose="020B0604020202020204" pitchFamily="34" charset="0"/>
            </a:endParaRPr>
          </a:p>
          <a:p>
            <a:pPr marL="444500" marR="0" lvl="0" indent="-444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s-UY" sz="24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Actividades</a:t>
            </a:r>
            <a:r>
              <a:rPr kumimoji="0" lang="es-UY" sz="2400" b="0" i="0" u="none" strike="noStrike" kern="1200" cap="none" spc="0" normalizeH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 para el control</a:t>
            </a:r>
          </a:p>
          <a:p>
            <a:pPr marL="444500" marR="0" lvl="0" indent="-444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s-UY" sz="2400" baseline="0" dirty="0">
                <a:solidFill>
                  <a:srgbClr val="002C68"/>
                </a:solidFill>
                <a:latin typeface="Comic Sans MS" panose="030F0702030302020204" pitchFamily="66" charset="0"/>
              </a:rPr>
              <a:t>Herramientas para el control</a:t>
            </a:r>
            <a:endParaRPr kumimoji="0" lang="es-UY" sz="2400" b="0" i="0" u="none" strike="noStrike" kern="1200" cap="none" spc="0" normalizeH="0" baseline="0" noProof="0" dirty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057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adroTexto 19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único</a:t>
            </a:r>
          </a:p>
        </p:txBody>
      </p:sp>
      <p:sp>
        <p:nvSpPr>
          <p:cNvPr id="66" name="Título 3"/>
          <p:cNvSpPr>
            <a:spLocks noGrp="1"/>
          </p:cNvSpPr>
          <p:nvPr>
            <p:ph type="title"/>
          </p:nvPr>
        </p:nvSpPr>
        <p:spPr>
          <a:xfrm>
            <a:off x="179512" y="134767"/>
            <a:ext cx="8568952" cy="435776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Control de la ejecución en proyectos de Agesic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único</a:t>
            </a:r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23BBBCC5-FD19-3237-2ED1-7FD0A35FF407}"/>
              </a:ext>
            </a:extLst>
          </p:cNvPr>
          <p:cNvGrpSpPr/>
          <p:nvPr/>
        </p:nvGrpSpPr>
        <p:grpSpPr>
          <a:xfrm>
            <a:off x="4067944" y="699542"/>
            <a:ext cx="4680520" cy="2190296"/>
            <a:chOff x="218132" y="731802"/>
            <a:chExt cx="4680520" cy="2190296"/>
          </a:xfrm>
        </p:grpSpPr>
        <p:grpSp>
          <p:nvGrpSpPr>
            <p:cNvPr id="78" name="Grupo 77">
              <a:extLst>
                <a:ext uri="{FF2B5EF4-FFF2-40B4-BE49-F238E27FC236}">
                  <a16:creationId xmlns:a16="http://schemas.microsoft.com/office/drawing/2014/main" id="{021334AF-D055-66F4-4159-24C2C207AAAF}"/>
                </a:ext>
              </a:extLst>
            </p:cNvPr>
            <p:cNvGrpSpPr/>
            <p:nvPr/>
          </p:nvGrpSpPr>
          <p:grpSpPr>
            <a:xfrm>
              <a:off x="379201" y="884926"/>
              <a:ext cx="4358381" cy="2037172"/>
              <a:chOff x="2921474" y="2556508"/>
              <a:chExt cx="3346976" cy="1439912"/>
            </a:xfrm>
          </p:grpSpPr>
          <p:pic>
            <p:nvPicPr>
              <p:cNvPr id="14" name="Imagen 13">
                <a:extLst>
                  <a:ext uri="{FF2B5EF4-FFF2-40B4-BE49-F238E27FC236}">
                    <a16:creationId xmlns:a16="http://schemas.microsoft.com/office/drawing/2014/main" id="{DF35E479-8ECB-36D6-72B3-591DD1298C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030977" y="2571750"/>
                <a:ext cx="800169" cy="922100"/>
              </a:xfrm>
              <a:prstGeom prst="rect">
                <a:avLst/>
              </a:prstGeom>
            </p:spPr>
          </p:pic>
          <p:pic>
            <p:nvPicPr>
              <p:cNvPr id="17" name="Imagen 16">
                <a:extLst>
                  <a:ext uri="{FF2B5EF4-FFF2-40B4-BE49-F238E27FC236}">
                    <a16:creationId xmlns:a16="http://schemas.microsoft.com/office/drawing/2014/main" id="{EDB24460-9325-B3FD-BF57-3F1802A6A0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366892" y="2556508"/>
                <a:ext cx="784928" cy="929721"/>
              </a:xfrm>
              <a:prstGeom prst="rect">
                <a:avLst/>
              </a:prstGeom>
            </p:spPr>
          </p:pic>
          <p:pic>
            <p:nvPicPr>
              <p:cNvPr id="19" name="Imagen 18">
                <a:extLst>
                  <a:ext uri="{FF2B5EF4-FFF2-40B4-BE49-F238E27FC236}">
                    <a16:creationId xmlns:a16="http://schemas.microsoft.com/office/drawing/2014/main" id="{3A46F133-33D9-C301-65DA-3ECF89F841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11585" y="2586992"/>
                <a:ext cx="807790" cy="914479"/>
              </a:xfrm>
              <a:prstGeom prst="rect">
                <a:avLst/>
              </a:prstGeom>
            </p:spPr>
          </p:pic>
          <p:sp>
            <p:nvSpPr>
              <p:cNvPr id="22" name="Flecha: a la derecha 21">
                <a:extLst>
                  <a:ext uri="{FF2B5EF4-FFF2-40B4-BE49-F238E27FC236}">
                    <a16:creationId xmlns:a16="http://schemas.microsoft.com/office/drawing/2014/main" id="{BCBF48F5-DA81-29F8-8A9B-3B839FAF971D}"/>
                  </a:ext>
                </a:extLst>
              </p:cNvPr>
              <p:cNvSpPr/>
              <p:nvPr/>
            </p:nvSpPr>
            <p:spPr>
              <a:xfrm>
                <a:off x="3889945" y="3024671"/>
                <a:ext cx="242638" cy="228547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sp>
            <p:nvSpPr>
              <p:cNvPr id="26" name="Flecha: a la derecha 25">
                <a:extLst>
                  <a:ext uri="{FF2B5EF4-FFF2-40B4-BE49-F238E27FC236}">
                    <a16:creationId xmlns:a16="http://schemas.microsoft.com/office/drawing/2014/main" id="{BE74E292-DCED-033E-9596-A5797C01492C}"/>
                  </a:ext>
                </a:extLst>
              </p:cNvPr>
              <p:cNvSpPr/>
              <p:nvPr/>
            </p:nvSpPr>
            <p:spPr>
              <a:xfrm>
                <a:off x="5025214" y="3021369"/>
                <a:ext cx="242638" cy="228547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01B3DB58-5CD7-0CB0-7528-C87BF6AC16CE}"/>
                  </a:ext>
                </a:extLst>
              </p:cNvPr>
              <p:cNvSpPr txBox="1"/>
              <p:nvPr/>
            </p:nvSpPr>
            <p:spPr>
              <a:xfrm>
                <a:off x="2921474" y="3546187"/>
                <a:ext cx="1187980" cy="1957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s-UY"/>
                </a:defPPr>
                <a:lvl1pPr algn="ctr">
                  <a:defRPr sz="1200">
                    <a:latin typeface="+mn-lt"/>
                  </a:defRPr>
                </a:lvl1pPr>
              </a:lstStyle>
              <a:p>
                <a:r>
                  <a:rPr lang="es-UY" dirty="0"/>
                  <a:t>Inicio y planificación</a:t>
                </a:r>
              </a:p>
            </p:txBody>
          </p:sp>
          <p:sp>
            <p:nvSpPr>
              <p:cNvPr id="64" name="CuadroTexto 63">
                <a:extLst>
                  <a:ext uri="{FF2B5EF4-FFF2-40B4-BE49-F238E27FC236}">
                    <a16:creationId xmlns:a16="http://schemas.microsoft.com/office/drawing/2014/main" id="{F9A41B2E-D7F6-B0E4-E294-26DF81CE69B9}"/>
                  </a:ext>
                </a:extLst>
              </p:cNvPr>
              <p:cNvSpPr txBox="1"/>
              <p:nvPr/>
            </p:nvSpPr>
            <p:spPr>
              <a:xfrm>
                <a:off x="4101271" y="3534755"/>
                <a:ext cx="11879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UY" sz="1200" dirty="0">
                    <a:latin typeface="+mn-lt"/>
                  </a:rPr>
                  <a:t>Ejecución y control</a:t>
                </a:r>
              </a:p>
            </p:txBody>
          </p:sp>
          <p:sp>
            <p:nvSpPr>
              <p:cNvPr id="65" name="CuadroTexto 64">
                <a:extLst>
                  <a:ext uri="{FF2B5EF4-FFF2-40B4-BE49-F238E27FC236}">
                    <a16:creationId xmlns:a16="http://schemas.microsoft.com/office/drawing/2014/main" id="{30552310-BE2D-F845-5F57-A2DB4597351F}"/>
                  </a:ext>
                </a:extLst>
              </p:cNvPr>
              <p:cNvSpPr txBox="1"/>
              <p:nvPr/>
            </p:nvSpPr>
            <p:spPr>
              <a:xfrm>
                <a:off x="5080470" y="3512386"/>
                <a:ext cx="118798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UY" sz="1200" dirty="0">
                    <a:latin typeface="+mn-lt"/>
                  </a:rPr>
                  <a:t>Cierre</a:t>
                </a:r>
              </a:p>
            </p:txBody>
          </p:sp>
        </p:grpSp>
        <p:sp>
          <p:nvSpPr>
            <p:cNvPr id="12" name="Rectángulo: esquinas redondeadas 11">
              <a:extLst>
                <a:ext uri="{FF2B5EF4-FFF2-40B4-BE49-F238E27FC236}">
                  <a16:creationId xmlns:a16="http://schemas.microsoft.com/office/drawing/2014/main" id="{2D98F933-F21C-6294-ACCB-FB2A15899D5A}"/>
                </a:ext>
              </a:extLst>
            </p:cNvPr>
            <p:cNvSpPr/>
            <p:nvPr/>
          </p:nvSpPr>
          <p:spPr>
            <a:xfrm>
              <a:off x="218132" y="731802"/>
              <a:ext cx="4680520" cy="2016224"/>
            </a:xfrm>
            <a:prstGeom prst="roundRect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27" name="CuadroTexto 26">
            <a:extLst>
              <a:ext uri="{FF2B5EF4-FFF2-40B4-BE49-F238E27FC236}">
                <a16:creationId xmlns:a16="http://schemas.microsoft.com/office/drawing/2014/main" id="{D10FB54E-8B82-404D-22A9-E5F2B4578A7F}"/>
              </a:ext>
            </a:extLst>
          </p:cNvPr>
          <p:cNvSpPr txBox="1"/>
          <p:nvPr/>
        </p:nvSpPr>
        <p:spPr>
          <a:xfrm>
            <a:off x="229021" y="570543"/>
            <a:ext cx="3525979" cy="73866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UY" sz="1400" dirty="0">
                <a:latin typeface="+mn-lt"/>
              </a:rPr>
              <a:t>En el módulo 2 vimos que todo proyecto pasa por varias etapas o grupos de procesos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E9E91CB8-74C6-8CE3-9869-10F157271EBF}"/>
              </a:ext>
            </a:extLst>
          </p:cNvPr>
          <p:cNvSpPr txBox="1"/>
          <p:nvPr/>
        </p:nvSpPr>
        <p:spPr>
          <a:xfrm>
            <a:off x="4067944" y="2963884"/>
            <a:ext cx="4847035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UY" sz="1400" dirty="0">
                <a:latin typeface="+mn-lt"/>
              </a:rPr>
              <a:t>Con esta información, se decide un plan de entregas (cronograma) y los recursos necesarios (presupuesto, personas o proveedores, etc.)</a:t>
            </a:r>
          </a:p>
          <a:p>
            <a:pPr>
              <a:spcAft>
                <a:spcPts val="1200"/>
              </a:spcAft>
            </a:pPr>
            <a:r>
              <a:rPr lang="es-UY" sz="1400" dirty="0">
                <a:latin typeface="+mn-lt"/>
              </a:rPr>
              <a:t>Finalmente, el patrocinador y otros actores involucrados aprueban los planes y da inicio la ejecución propiamente del proyecto</a:t>
            </a:r>
          </a:p>
          <a:p>
            <a:pPr marL="742950" lvl="1" indent="-285750">
              <a:spcAft>
                <a:spcPts val="1200"/>
              </a:spcAft>
              <a:buFontTx/>
              <a:buChar char="-"/>
            </a:pPr>
            <a:endParaRPr lang="es-UY" sz="1400" dirty="0">
              <a:latin typeface="+mn-lt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95E13119-D248-234C-66B3-5F86D7E542A8}"/>
              </a:ext>
            </a:extLst>
          </p:cNvPr>
          <p:cNvSpPr txBox="1"/>
          <p:nvPr/>
        </p:nvSpPr>
        <p:spPr>
          <a:xfrm>
            <a:off x="212585" y="1557325"/>
            <a:ext cx="3892359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UY" sz="1400" b="1" i="1" dirty="0">
                <a:latin typeface="+mn-lt"/>
              </a:rPr>
              <a:t>La etapa de inicio y planificación </a:t>
            </a:r>
            <a:r>
              <a:rPr lang="es-UY" sz="1400" dirty="0">
                <a:latin typeface="+mn-lt"/>
              </a:rPr>
              <a:t>implica decidir cuál es el producto o conjunto de productos (entregables) que habrá que desarrollar. </a:t>
            </a:r>
          </a:p>
          <a:p>
            <a:pPr>
              <a:spcAft>
                <a:spcPts val="1200"/>
              </a:spcAft>
            </a:pPr>
            <a:r>
              <a:rPr lang="es-UY" sz="1400" dirty="0">
                <a:latin typeface="+mn-lt"/>
              </a:rPr>
              <a:t>También cuales son los requisitos a cumplir para que los entregables se consideren bien terminados y quienes son responsables de construirlos, usando sus propios métodos de trabajo.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74419E77-8136-8213-6667-F850E3761583}"/>
              </a:ext>
            </a:extLst>
          </p:cNvPr>
          <p:cNvSpPr txBox="1"/>
          <p:nvPr/>
        </p:nvSpPr>
        <p:spPr>
          <a:xfrm>
            <a:off x="4209363" y="2236679"/>
            <a:ext cx="154696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UY" sz="1200" dirty="0">
                <a:solidFill>
                  <a:srgbClr val="FF0000"/>
                </a:solidFill>
                <a:latin typeface="+mn-lt"/>
              </a:rPr>
              <a:t>Inicio y planificación</a:t>
            </a:r>
          </a:p>
        </p:txBody>
      </p:sp>
    </p:spTree>
    <p:extLst>
      <p:ext uri="{BB962C8B-B14F-4D97-AF65-F5344CB8AC3E}">
        <p14:creationId xmlns:p14="http://schemas.microsoft.com/office/powerpoint/2010/main" val="3413196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P spid="29" grpId="0" uiExpand="1" build="p"/>
      <p:bldP spid="6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adroTexto 19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único</a:t>
            </a:r>
          </a:p>
        </p:txBody>
      </p:sp>
      <p:sp>
        <p:nvSpPr>
          <p:cNvPr id="66" name="Título 3"/>
          <p:cNvSpPr>
            <a:spLocks noGrp="1"/>
          </p:cNvSpPr>
          <p:nvPr>
            <p:ph type="title"/>
          </p:nvPr>
        </p:nvSpPr>
        <p:spPr>
          <a:xfrm>
            <a:off x="179512" y="134767"/>
            <a:ext cx="8568952" cy="435776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Control de la ejecución en proyectos de Agesic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único</a:t>
            </a:r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23BBBCC5-FD19-3237-2ED1-7FD0A35FF407}"/>
              </a:ext>
            </a:extLst>
          </p:cNvPr>
          <p:cNvGrpSpPr/>
          <p:nvPr/>
        </p:nvGrpSpPr>
        <p:grpSpPr>
          <a:xfrm>
            <a:off x="4067944" y="699542"/>
            <a:ext cx="4680520" cy="2206470"/>
            <a:chOff x="218132" y="731802"/>
            <a:chExt cx="4680520" cy="2206470"/>
          </a:xfrm>
        </p:grpSpPr>
        <p:grpSp>
          <p:nvGrpSpPr>
            <p:cNvPr id="78" name="Grupo 77">
              <a:extLst>
                <a:ext uri="{FF2B5EF4-FFF2-40B4-BE49-F238E27FC236}">
                  <a16:creationId xmlns:a16="http://schemas.microsoft.com/office/drawing/2014/main" id="{021334AF-D055-66F4-4159-24C2C207AAAF}"/>
                </a:ext>
              </a:extLst>
            </p:cNvPr>
            <p:cNvGrpSpPr/>
            <p:nvPr/>
          </p:nvGrpSpPr>
          <p:grpSpPr>
            <a:xfrm>
              <a:off x="379201" y="884926"/>
              <a:ext cx="4358381" cy="2053346"/>
              <a:chOff x="2921474" y="2556508"/>
              <a:chExt cx="3346976" cy="1451344"/>
            </a:xfrm>
          </p:grpSpPr>
          <p:pic>
            <p:nvPicPr>
              <p:cNvPr id="14" name="Imagen 13">
                <a:extLst>
                  <a:ext uri="{FF2B5EF4-FFF2-40B4-BE49-F238E27FC236}">
                    <a16:creationId xmlns:a16="http://schemas.microsoft.com/office/drawing/2014/main" id="{DF35E479-8ECB-36D6-72B3-591DD1298C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030977" y="2571750"/>
                <a:ext cx="800169" cy="922100"/>
              </a:xfrm>
              <a:prstGeom prst="rect">
                <a:avLst/>
              </a:prstGeom>
            </p:spPr>
          </p:pic>
          <p:pic>
            <p:nvPicPr>
              <p:cNvPr id="17" name="Imagen 16">
                <a:extLst>
                  <a:ext uri="{FF2B5EF4-FFF2-40B4-BE49-F238E27FC236}">
                    <a16:creationId xmlns:a16="http://schemas.microsoft.com/office/drawing/2014/main" id="{EDB24460-9325-B3FD-BF57-3F1802A6A0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366892" y="2556508"/>
                <a:ext cx="784928" cy="929721"/>
              </a:xfrm>
              <a:prstGeom prst="rect">
                <a:avLst/>
              </a:prstGeom>
            </p:spPr>
          </p:pic>
          <p:pic>
            <p:nvPicPr>
              <p:cNvPr id="19" name="Imagen 18">
                <a:extLst>
                  <a:ext uri="{FF2B5EF4-FFF2-40B4-BE49-F238E27FC236}">
                    <a16:creationId xmlns:a16="http://schemas.microsoft.com/office/drawing/2014/main" id="{3A46F133-33D9-C301-65DA-3ECF89F841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11585" y="2586992"/>
                <a:ext cx="807790" cy="914479"/>
              </a:xfrm>
              <a:prstGeom prst="rect">
                <a:avLst/>
              </a:prstGeom>
            </p:spPr>
          </p:pic>
          <p:sp>
            <p:nvSpPr>
              <p:cNvPr id="22" name="Flecha: a la derecha 21">
                <a:extLst>
                  <a:ext uri="{FF2B5EF4-FFF2-40B4-BE49-F238E27FC236}">
                    <a16:creationId xmlns:a16="http://schemas.microsoft.com/office/drawing/2014/main" id="{BCBF48F5-DA81-29F8-8A9B-3B839FAF971D}"/>
                  </a:ext>
                </a:extLst>
              </p:cNvPr>
              <p:cNvSpPr/>
              <p:nvPr/>
            </p:nvSpPr>
            <p:spPr>
              <a:xfrm>
                <a:off x="3889945" y="3024671"/>
                <a:ext cx="242638" cy="228547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sp>
            <p:nvSpPr>
              <p:cNvPr id="26" name="Flecha: a la derecha 25">
                <a:extLst>
                  <a:ext uri="{FF2B5EF4-FFF2-40B4-BE49-F238E27FC236}">
                    <a16:creationId xmlns:a16="http://schemas.microsoft.com/office/drawing/2014/main" id="{BE74E292-DCED-033E-9596-A5797C01492C}"/>
                  </a:ext>
                </a:extLst>
              </p:cNvPr>
              <p:cNvSpPr/>
              <p:nvPr/>
            </p:nvSpPr>
            <p:spPr>
              <a:xfrm>
                <a:off x="5025214" y="3021369"/>
                <a:ext cx="242638" cy="228547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UY"/>
              </a:p>
            </p:txBody>
          </p:sp>
          <p:sp>
            <p:nvSpPr>
              <p:cNvPr id="31" name="CuadroTexto 30">
                <a:extLst>
                  <a:ext uri="{FF2B5EF4-FFF2-40B4-BE49-F238E27FC236}">
                    <a16:creationId xmlns:a16="http://schemas.microsoft.com/office/drawing/2014/main" id="{01B3DB58-5CD7-0CB0-7528-C87BF6AC16CE}"/>
                  </a:ext>
                </a:extLst>
              </p:cNvPr>
              <p:cNvSpPr txBox="1"/>
              <p:nvPr/>
            </p:nvSpPr>
            <p:spPr>
              <a:xfrm>
                <a:off x="2921474" y="3546187"/>
                <a:ext cx="11879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UY" sz="1200" dirty="0">
                    <a:latin typeface="+mn-lt"/>
                  </a:rPr>
                  <a:t>Inicio y planificación</a:t>
                </a:r>
              </a:p>
            </p:txBody>
          </p:sp>
          <p:sp>
            <p:nvSpPr>
              <p:cNvPr id="64" name="CuadroTexto 63">
                <a:extLst>
                  <a:ext uri="{FF2B5EF4-FFF2-40B4-BE49-F238E27FC236}">
                    <a16:creationId xmlns:a16="http://schemas.microsoft.com/office/drawing/2014/main" id="{F9A41B2E-D7F6-B0E4-E294-26DF81CE69B9}"/>
                  </a:ext>
                </a:extLst>
              </p:cNvPr>
              <p:cNvSpPr txBox="1"/>
              <p:nvPr/>
            </p:nvSpPr>
            <p:spPr>
              <a:xfrm>
                <a:off x="4101271" y="3534755"/>
                <a:ext cx="1187980" cy="1957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s-UY"/>
                </a:defPPr>
                <a:lvl1pPr algn="ctr">
                  <a:defRPr sz="1200">
                    <a:latin typeface="+mn-lt"/>
                  </a:defRPr>
                </a:lvl1pPr>
              </a:lstStyle>
              <a:p>
                <a:r>
                  <a:rPr lang="es-UY" dirty="0">
                    <a:solidFill>
                      <a:srgbClr val="FF0000"/>
                    </a:solidFill>
                  </a:rPr>
                  <a:t>Ejecución y control</a:t>
                </a:r>
              </a:p>
            </p:txBody>
          </p:sp>
          <p:sp>
            <p:nvSpPr>
              <p:cNvPr id="65" name="CuadroTexto 64">
                <a:extLst>
                  <a:ext uri="{FF2B5EF4-FFF2-40B4-BE49-F238E27FC236}">
                    <a16:creationId xmlns:a16="http://schemas.microsoft.com/office/drawing/2014/main" id="{30552310-BE2D-F845-5F57-A2DB4597351F}"/>
                  </a:ext>
                </a:extLst>
              </p:cNvPr>
              <p:cNvSpPr txBox="1"/>
              <p:nvPr/>
            </p:nvSpPr>
            <p:spPr>
              <a:xfrm>
                <a:off x="5080470" y="3512386"/>
                <a:ext cx="118798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UY" sz="1200" dirty="0">
                    <a:latin typeface="+mn-lt"/>
                  </a:rPr>
                  <a:t>Cierre</a:t>
                </a:r>
              </a:p>
            </p:txBody>
          </p:sp>
        </p:grpSp>
        <p:sp>
          <p:nvSpPr>
            <p:cNvPr id="12" name="Rectángulo: esquinas redondeadas 11">
              <a:extLst>
                <a:ext uri="{FF2B5EF4-FFF2-40B4-BE49-F238E27FC236}">
                  <a16:creationId xmlns:a16="http://schemas.microsoft.com/office/drawing/2014/main" id="{2D98F933-F21C-6294-ACCB-FB2A15899D5A}"/>
                </a:ext>
              </a:extLst>
            </p:cNvPr>
            <p:cNvSpPr/>
            <p:nvPr/>
          </p:nvSpPr>
          <p:spPr>
            <a:xfrm>
              <a:off x="218132" y="731802"/>
              <a:ext cx="4680520" cy="2016224"/>
            </a:xfrm>
            <a:prstGeom prst="roundRect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27" name="CuadroTexto 26">
            <a:extLst>
              <a:ext uri="{FF2B5EF4-FFF2-40B4-BE49-F238E27FC236}">
                <a16:creationId xmlns:a16="http://schemas.microsoft.com/office/drawing/2014/main" id="{D10FB54E-8B82-404D-22A9-E5F2B4578A7F}"/>
              </a:ext>
            </a:extLst>
          </p:cNvPr>
          <p:cNvSpPr txBox="1"/>
          <p:nvPr/>
        </p:nvSpPr>
        <p:spPr>
          <a:xfrm>
            <a:off x="254150" y="802124"/>
            <a:ext cx="331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UY" sz="1200" dirty="0">
                <a:latin typeface="+mn-lt"/>
              </a:rPr>
              <a:t>En la etapa de </a:t>
            </a:r>
            <a:r>
              <a:rPr lang="es-UY" sz="1200" b="1" i="1" dirty="0">
                <a:solidFill>
                  <a:srgbClr val="0070C0"/>
                </a:solidFill>
                <a:latin typeface="+mn-lt"/>
              </a:rPr>
              <a:t>ejecución,</a:t>
            </a:r>
            <a:r>
              <a:rPr lang="es-UY" sz="1200" dirty="0">
                <a:latin typeface="+mn-lt"/>
              </a:rPr>
              <a:t> los distintos equipos de desarrollo construyen sus entregables, cumpliendo con los planes de entrega y los requisitos de calidad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3391683-2E0C-564B-EE35-F8380A0CFE1F}"/>
              </a:ext>
            </a:extLst>
          </p:cNvPr>
          <p:cNvSpPr txBox="1"/>
          <p:nvPr/>
        </p:nvSpPr>
        <p:spPr>
          <a:xfrm>
            <a:off x="442649" y="2168025"/>
            <a:ext cx="559786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UY" sz="1200" dirty="0">
                <a:latin typeface="+mn-lt"/>
              </a:rPr>
              <a:t>El </a:t>
            </a:r>
            <a:r>
              <a:rPr lang="es-UY" sz="1200" b="1" i="1" dirty="0">
                <a:solidFill>
                  <a:srgbClr val="0070C0"/>
                </a:solidFill>
                <a:latin typeface="+mn-lt"/>
              </a:rPr>
              <a:t>control de la ejecución </a:t>
            </a:r>
            <a:r>
              <a:rPr lang="es-UY" sz="1200" dirty="0">
                <a:latin typeface="+mn-lt"/>
              </a:rPr>
              <a:t>es una responsabilidad </a:t>
            </a:r>
            <a:br>
              <a:rPr lang="es-UY" sz="1200" dirty="0">
                <a:latin typeface="+mn-lt"/>
              </a:rPr>
            </a:br>
            <a:r>
              <a:rPr lang="es-UY" sz="1200" dirty="0">
                <a:latin typeface="+mn-lt"/>
              </a:rPr>
              <a:t>del PM y de su eventual equipo de colaboradores, </a:t>
            </a:r>
            <a:br>
              <a:rPr lang="es-UY" sz="1200" dirty="0">
                <a:latin typeface="+mn-lt"/>
              </a:rPr>
            </a:br>
            <a:r>
              <a:rPr lang="es-UY" sz="1200" dirty="0">
                <a:latin typeface="+mn-lt"/>
              </a:rPr>
              <a:t>que deben </a:t>
            </a:r>
          </a:p>
          <a:p>
            <a:pPr marL="171450" indent="-171450">
              <a:spcAft>
                <a:spcPts val="1200"/>
              </a:spcAft>
              <a:buFontTx/>
              <a:buChar char="-"/>
            </a:pPr>
            <a:r>
              <a:rPr lang="es-UY" sz="1200" dirty="0">
                <a:latin typeface="+mn-lt"/>
              </a:rPr>
              <a:t>monitorear el cumplimiento de plazos, de calidad de los entregables, </a:t>
            </a:r>
          </a:p>
          <a:p>
            <a:pPr marL="171450" indent="-171450">
              <a:spcAft>
                <a:spcPts val="1200"/>
              </a:spcAft>
              <a:buFontTx/>
              <a:buChar char="-"/>
            </a:pPr>
            <a:r>
              <a:rPr lang="es-UY" sz="1200" dirty="0">
                <a:latin typeface="+mn-lt"/>
              </a:rPr>
              <a:t>resolver desvíos en planes o problemas imprevistos y </a:t>
            </a:r>
          </a:p>
          <a:p>
            <a:pPr marL="171450" indent="-171450">
              <a:spcAft>
                <a:spcPts val="1200"/>
              </a:spcAft>
              <a:buFontTx/>
              <a:buChar char="-"/>
            </a:pPr>
            <a:r>
              <a:rPr lang="es-UY" sz="1200" dirty="0">
                <a:latin typeface="+mn-lt"/>
              </a:rPr>
              <a:t>mantener en todo tiempo una relación constante con las partes interesadas para identificar y adaptarse a nuevas necesidades o cambios para el proyecto.</a:t>
            </a:r>
          </a:p>
        </p:txBody>
      </p:sp>
    </p:spTree>
    <p:extLst>
      <p:ext uri="{BB962C8B-B14F-4D97-AF65-F5344CB8AC3E}">
        <p14:creationId xmlns:p14="http://schemas.microsoft.com/office/powerpoint/2010/main" val="4288060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uiExpand="1" build="p"/>
      <p:bldP spid="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adroTexto 19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único</a:t>
            </a:r>
          </a:p>
        </p:txBody>
      </p:sp>
      <p:sp>
        <p:nvSpPr>
          <p:cNvPr id="66" name="Título 3"/>
          <p:cNvSpPr>
            <a:spLocks noGrp="1"/>
          </p:cNvSpPr>
          <p:nvPr>
            <p:ph type="title"/>
          </p:nvPr>
        </p:nvSpPr>
        <p:spPr>
          <a:xfrm>
            <a:off x="179512" y="134767"/>
            <a:ext cx="4608512" cy="435776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Control de la ejecución en proyectos de Agesic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único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D10FB54E-8B82-404D-22A9-E5F2B4578A7F}"/>
              </a:ext>
            </a:extLst>
          </p:cNvPr>
          <p:cNvSpPr txBox="1"/>
          <p:nvPr/>
        </p:nvSpPr>
        <p:spPr>
          <a:xfrm>
            <a:off x="170598" y="824568"/>
            <a:ext cx="4764887" cy="350865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UY" sz="1200" dirty="0">
                <a:latin typeface="+mn-lt"/>
              </a:rPr>
              <a:t>Las actividades de planificación, control y ejecución se dan tanto en un proyecto con </a:t>
            </a:r>
            <a:r>
              <a:rPr lang="es-UY" sz="1200" i="1" dirty="0">
                <a:latin typeface="+mn-lt"/>
              </a:rPr>
              <a:t>enfoque predictivo</a:t>
            </a:r>
            <a:r>
              <a:rPr lang="es-UY" sz="1200" dirty="0">
                <a:latin typeface="+mn-lt"/>
              </a:rPr>
              <a:t>, como en los </a:t>
            </a:r>
            <a:r>
              <a:rPr lang="es-UY" sz="1200" i="1" dirty="0">
                <a:latin typeface="+mn-lt"/>
              </a:rPr>
              <a:t>enfoques adaptativos</a:t>
            </a:r>
            <a:r>
              <a:rPr lang="es-UY" sz="1200" dirty="0">
                <a:latin typeface="+mn-lt"/>
              </a:rPr>
              <a:t>: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s-UY" sz="1200" dirty="0">
                <a:latin typeface="+mn-lt"/>
              </a:rPr>
              <a:t>Por ejemplo, si se decide dividir un proyecto en fases (</a:t>
            </a:r>
            <a:r>
              <a:rPr lang="es-UY" sz="1200" b="1" i="1" dirty="0">
                <a:latin typeface="+mn-lt"/>
              </a:rPr>
              <a:t>enfoque iterativo</a:t>
            </a:r>
            <a:r>
              <a:rPr lang="es-UY" sz="1200" dirty="0">
                <a:latin typeface="+mn-lt"/>
              </a:rPr>
              <a:t>), en cada fase se repiten la planificación, control y ejecución.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s-UY" sz="1200" dirty="0">
                <a:latin typeface="+mn-lt"/>
              </a:rPr>
              <a:t>Si un producto en particular se lo decide desarrollar con un </a:t>
            </a:r>
            <a:r>
              <a:rPr lang="es-UY" sz="1200" b="1" i="1" dirty="0">
                <a:latin typeface="+mn-lt"/>
              </a:rPr>
              <a:t>enfoque incremental</a:t>
            </a:r>
            <a:r>
              <a:rPr lang="es-UY" sz="1200" dirty="0">
                <a:latin typeface="+mn-lt"/>
              </a:rPr>
              <a:t>, cada incremento requiere también de una planificación del incremento, desarrollo y control que el mismo se haya logrado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s-UY" sz="1200" dirty="0">
                <a:latin typeface="+mn-lt"/>
              </a:rPr>
              <a:t>Si se opta por un </a:t>
            </a:r>
            <a:r>
              <a:rPr lang="es-UY" sz="1200" b="1" i="1" dirty="0">
                <a:latin typeface="+mn-lt"/>
              </a:rPr>
              <a:t>enfoque ágil puro</a:t>
            </a:r>
            <a:r>
              <a:rPr lang="es-UY" sz="1200" dirty="0">
                <a:latin typeface="+mn-lt"/>
              </a:rPr>
              <a:t>, donde las fases se traducen en </a:t>
            </a:r>
            <a:r>
              <a:rPr lang="es-UY" sz="1200" i="1" dirty="0" err="1">
                <a:latin typeface="+mn-lt"/>
              </a:rPr>
              <a:t>sprints</a:t>
            </a:r>
            <a:r>
              <a:rPr lang="es-UY" sz="1200" i="1" dirty="0">
                <a:latin typeface="+mn-lt"/>
              </a:rPr>
              <a:t> </a:t>
            </a:r>
            <a:r>
              <a:rPr lang="es-UY" sz="1200" dirty="0">
                <a:latin typeface="+mn-lt"/>
              </a:rPr>
              <a:t>muy cortos, cada sprint implica una planificación (construcción del sprint backlog), el desarrollo del trabajo y el control de cómo se realiza. En este caso, puede haber un PM gestionando, o es el propio equipo que se autogestiona, desarrollando y controlándose a sí mismo.</a:t>
            </a:r>
          </a:p>
        </p:txBody>
      </p:sp>
      <p:grpSp>
        <p:nvGrpSpPr>
          <p:cNvPr id="73" name="Grupo 72">
            <a:extLst>
              <a:ext uri="{FF2B5EF4-FFF2-40B4-BE49-F238E27FC236}">
                <a16:creationId xmlns:a16="http://schemas.microsoft.com/office/drawing/2014/main" id="{1CE52FD2-C9CA-D5A0-4E84-84D9EBC0BC5E}"/>
              </a:ext>
            </a:extLst>
          </p:cNvPr>
          <p:cNvGrpSpPr/>
          <p:nvPr/>
        </p:nvGrpSpPr>
        <p:grpSpPr>
          <a:xfrm>
            <a:off x="4963625" y="96789"/>
            <a:ext cx="2448272" cy="727780"/>
            <a:chOff x="6372200" y="134767"/>
            <a:chExt cx="2448272" cy="727780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F6FB98B2-C4D2-230B-6528-877D2EA529EF}"/>
                </a:ext>
              </a:extLst>
            </p:cNvPr>
            <p:cNvSpPr/>
            <p:nvPr/>
          </p:nvSpPr>
          <p:spPr>
            <a:xfrm>
              <a:off x="6372200" y="134767"/>
              <a:ext cx="1512168" cy="34875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000" dirty="0"/>
                <a:t>Planificación</a:t>
              </a:r>
            </a:p>
          </p:txBody>
        </p:sp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443C9A28-3AAC-26B2-1924-7B8CE57828B2}"/>
                </a:ext>
              </a:extLst>
            </p:cNvPr>
            <p:cNvSpPr/>
            <p:nvPr/>
          </p:nvSpPr>
          <p:spPr>
            <a:xfrm>
              <a:off x="6388190" y="513796"/>
              <a:ext cx="776098" cy="34875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000" dirty="0"/>
                <a:t>Desarrollo</a:t>
              </a:r>
            </a:p>
          </p:txBody>
        </p:sp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E80BAC53-1E94-EEB5-9A5E-AB5B7411FA74}"/>
                </a:ext>
              </a:extLst>
            </p:cNvPr>
            <p:cNvSpPr/>
            <p:nvPr/>
          </p:nvSpPr>
          <p:spPr>
            <a:xfrm>
              <a:off x="7208418" y="513795"/>
              <a:ext cx="675950" cy="34875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000" dirty="0"/>
                <a:t>Control</a:t>
              </a:r>
            </a:p>
          </p:txBody>
        </p:sp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D419BD29-C49E-729A-2965-4FF9891AB5DA}"/>
                </a:ext>
              </a:extLst>
            </p:cNvPr>
            <p:cNvSpPr txBox="1"/>
            <p:nvPr/>
          </p:nvSpPr>
          <p:spPr>
            <a:xfrm>
              <a:off x="7956376" y="134767"/>
              <a:ext cx="864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000" dirty="0">
                  <a:solidFill>
                    <a:srgbClr val="00091A"/>
                  </a:solidFill>
                  <a:latin typeface="+mn-lt"/>
                </a:rPr>
                <a:t>Enfoque predictivo</a:t>
              </a:r>
            </a:p>
          </p:txBody>
        </p:sp>
      </p:grpSp>
      <p:grpSp>
        <p:nvGrpSpPr>
          <p:cNvPr id="77" name="Grupo 76">
            <a:extLst>
              <a:ext uri="{FF2B5EF4-FFF2-40B4-BE49-F238E27FC236}">
                <a16:creationId xmlns:a16="http://schemas.microsoft.com/office/drawing/2014/main" id="{D6118EED-EC65-6382-9497-0A5B23F579DF}"/>
              </a:ext>
            </a:extLst>
          </p:cNvPr>
          <p:cNvGrpSpPr/>
          <p:nvPr/>
        </p:nvGrpSpPr>
        <p:grpSpPr>
          <a:xfrm>
            <a:off x="5302272" y="3374339"/>
            <a:ext cx="3858211" cy="1538929"/>
            <a:chOff x="5302272" y="3374339"/>
            <a:chExt cx="3858211" cy="1538929"/>
          </a:xfrm>
        </p:grpSpPr>
        <p:pic>
          <p:nvPicPr>
            <p:cNvPr id="76" name="Imagen 75">
              <a:extLst>
                <a:ext uri="{FF2B5EF4-FFF2-40B4-BE49-F238E27FC236}">
                  <a16:creationId xmlns:a16="http://schemas.microsoft.com/office/drawing/2014/main" id="{A2E784EE-18A2-C4E1-E3F5-E8A1AB1173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74529" y="3395420"/>
              <a:ext cx="3185954" cy="1517848"/>
            </a:xfrm>
            <a:prstGeom prst="rect">
              <a:avLst/>
            </a:prstGeom>
          </p:spPr>
        </p:pic>
        <p:sp>
          <p:nvSpPr>
            <p:cNvPr id="72" name="CuadroTexto 71">
              <a:extLst>
                <a:ext uri="{FF2B5EF4-FFF2-40B4-BE49-F238E27FC236}">
                  <a16:creationId xmlns:a16="http://schemas.microsoft.com/office/drawing/2014/main" id="{2092656E-DE62-A78A-0572-F87D20A1AFF4}"/>
                </a:ext>
              </a:extLst>
            </p:cNvPr>
            <p:cNvSpPr txBox="1"/>
            <p:nvPr/>
          </p:nvSpPr>
          <p:spPr>
            <a:xfrm>
              <a:off x="5302272" y="3374339"/>
              <a:ext cx="106025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000" dirty="0">
                  <a:solidFill>
                    <a:srgbClr val="00091A"/>
                  </a:solidFill>
                  <a:latin typeface="+mn-lt"/>
                </a:rPr>
                <a:t>Enfoque ágil puro</a:t>
              </a:r>
            </a:p>
          </p:txBody>
        </p:sp>
      </p:grpSp>
      <p:grpSp>
        <p:nvGrpSpPr>
          <p:cNvPr id="82" name="Grupo 81">
            <a:extLst>
              <a:ext uri="{FF2B5EF4-FFF2-40B4-BE49-F238E27FC236}">
                <a16:creationId xmlns:a16="http://schemas.microsoft.com/office/drawing/2014/main" id="{2D97D13F-71CE-5E61-81BE-988353835E96}"/>
              </a:ext>
            </a:extLst>
          </p:cNvPr>
          <p:cNvGrpSpPr/>
          <p:nvPr/>
        </p:nvGrpSpPr>
        <p:grpSpPr>
          <a:xfrm>
            <a:off x="5164232" y="958243"/>
            <a:ext cx="3597957" cy="2342452"/>
            <a:chOff x="5164232" y="958243"/>
            <a:chExt cx="3597957" cy="2342452"/>
          </a:xfrm>
        </p:grpSpPr>
        <p:sp>
          <p:nvSpPr>
            <p:cNvPr id="24" name="Rectángulo 23">
              <a:extLst>
                <a:ext uri="{FF2B5EF4-FFF2-40B4-BE49-F238E27FC236}">
                  <a16:creationId xmlns:a16="http://schemas.microsoft.com/office/drawing/2014/main" id="{C18CF8AC-94F2-D6A2-E764-9DBB0FFDD61D}"/>
                </a:ext>
              </a:extLst>
            </p:cNvPr>
            <p:cNvSpPr/>
            <p:nvPr/>
          </p:nvSpPr>
          <p:spPr>
            <a:xfrm>
              <a:off x="5861738" y="958243"/>
              <a:ext cx="1512168" cy="34875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000" dirty="0"/>
                <a:t>Planificación</a:t>
              </a:r>
            </a:p>
          </p:txBody>
        </p:sp>
        <p:sp>
          <p:nvSpPr>
            <p:cNvPr id="25" name="Rectángulo 24">
              <a:extLst>
                <a:ext uri="{FF2B5EF4-FFF2-40B4-BE49-F238E27FC236}">
                  <a16:creationId xmlns:a16="http://schemas.microsoft.com/office/drawing/2014/main" id="{1410EF16-0464-23C9-DDC3-8E062AFAC024}"/>
                </a:ext>
              </a:extLst>
            </p:cNvPr>
            <p:cNvSpPr/>
            <p:nvPr/>
          </p:nvSpPr>
          <p:spPr>
            <a:xfrm>
              <a:off x="5877728" y="1337272"/>
              <a:ext cx="776098" cy="34875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000" dirty="0"/>
                <a:t>Desarrollo</a:t>
              </a:r>
            </a:p>
          </p:txBody>
        </p:sp>
        <p:sp>
          <p:nvSpPr>
            <p:cNvPr id="28" name="Rectángulo 27">
              <a:extLst>
                <a:ext uri="{FF2B5EF4-FFF2-40B4-BE49-F238E27FC236}">
                  <a16:creationId xmlns:a16="http://schemas.microsoft.com/office/drawing/2014/main" id="{B6777CD8-DA8A-5582-CD18-2A71BA3B92F2}"/>
                </a:ext>
              </a:extLst>
            </p:cNvPr>
            <p:cNvSpPr/>
            <p:nvPr/>
          </p:nvSpPr>
          <p:spPr>
            <a:xfrm>
              <a:off x="6697956" y="1337271"/>
              <a:ext cx="675950" cy="34875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000" dirty="0"/>
                <a:t>Control</a:t>
              </a:r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:a16="http://schemas.microsoft.com/office/drawing/2014/main" id="{E59C5D7B-E579-100E-0360-89A53887FDB9}"/>
                </a:ext>
              </a:extLst>
            </p:cNvPr>
            <p:cNvSpPr/>
            <p:nvPr/>
          </p:nvSpPr>
          <p:spPr>
            <a:xfrm>
              <a:off x="6617822" y="1763497"/>
              <a:ext cx="1512168" cy="34875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000" dirty="0"/>
                <a:t>Planificación</a:t>
              </a:r>
            </a:p>
          </p:txBody>
        </p:sp>
        <p:sp>
          <p:nvSpPr>
            <p:cNvPr id="30" name="Rectángulo 29">
              <a:extLst>
                <a:ext uri="{FF2B5EF4-FFF2-40B4-BE49-F238E27FC236}">
                  <a16:creationId xmlns:a16="http://schemas.microsoft.com/office/drawing/2014/main" id="{3DED56DE-9171-77A5-CEBD-D93809E306D0}"/>
                </a:ext>
              </a:extLst>
            </p:cNvPr>
            <p:cNvSpPr/>
            <p:nvPr/>
          </p:nvSpPr>
          <p:spPr>
            <a:xfrm>
              <a:off x="6633812" y="2142526"/>
              <a:ext cx="776098" cy="34875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000" dirty="0"/>
                <a:t>Desarrollo</a:t>
              </a:r>
            </a:p>
          </p:txBody>
        </p:sp>
        <p:sp>
          <p:nvSpPr>
            <p:cNvPr id="67" name="Rectángulo 66">
              <a:extLst>
                <a:ext uri="{FF2B5EF4-FFF2-40B4-BE49-F238E27FC236}">
                  <a16:creationId xmlns:a16="http://schemas.microsoft.com/office/drawing/2014/main" id="{D22A153A-802C-26B8-491D-FD435B1DAA50}"/>
                </a:ext>
              </a:extLst>
            </p:cNvPr>
            <p:cNvSpPr/>
            <p:nvPr/>
          </p:nvSpPr>
          <p:spPr>
            <a:xfrm>
              <a:off x="7454040" y="2142525"/>
              <a:ext cx="675950" cy="34875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000" dirty="0"/>
                <a:t>Control</a:t>
              </a:r>
            </a:p>
          </p:txBody>
        </p:sp>
        <p:sp>
          <p:nvSpPr>
            <p:cNvPr id="68" name="Rectángulo 67">
              <a:extLst>
                <a:ext uri="{FF2B5EF4-FFF2-40B4-BE49-F238E27FC236}">
                  <a16:creationId xmlns:a16="http://schemas.microsoft.com/office/drawing/2014/main" id="{8B0D28BC-9A9C-9676-4A5B-0DD4209ACFE8}"/>
                </a:ext>
              </a:extLst>
            </p:cNvPr>
            <p:cNvSpPr/>
            <p:nvPr/>
          </p:nvSpPr>
          <p:spPr>
            <a:xfrm>
              <a:off x="7250021" y="2572915"/>
              <a:ext cx="1512168" cy="34875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000" dirty="0"/>
                <a:t>Planificación</a:t>
              </a:r>
            </a:p>
          </p:txBody>
        </p:sp>
        <p:sp>
          <p:nvSpPr>
            <p:cNvPr id="69" name="Rectángulo 68">
              <a:extLst>
                <a:ext uri="{FF2B5EF4-FFF2-40B4-BE49-F238E27FC236}">
                  <a16:creationId xmlns:a16="http://schemas.microsoft.com/office/drawing/2014/main" id="{F995B976-067F-D41C-E363-708479020CA7}"/>
                </a:ext>
              </a:extLst>
            </p:cNvPr>
            <p:cNvSpPr/>
            <p:nvPr/>
          </p:nvSpPr>
          <p:spPr>
            <a:xfrm>
              <a:off x="7266011" y="2951944"/>
              <a:ext cx="776098" cy="34875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000" dirty="0"/>
                <a:t>Desarrollo</a:t>
              </a:r>
            </a:p>
          </p:txBody>
        </p:sp>
        <p:sp>
          <p:nvSpPr>
            <p:cNvPr id="70" name="Rectángulo 69">
              <a:extLst>
                <a:ext uri="{FF2B5EF4-FFF2-40B4-BE49-F238E27FC236}">
                  <a16:creationId xmlns:a16="http://schemas.microsoft.com/office/drawing/2014/main" id="{4E665CF5-CBB1-074E-A10B-3ACFB5F68A16}"/>
                </a:ext>
              </a:extLst>
            </p:cNvPr>
            <p:cNvSpPr/>
            <p:nvPr/>
          </p:nvSpPr>
          <p:spPr>
            <a:xfrm>
              <a:off x="8086239" y="2951943"/>
              <a:ext cx="675950" cy="34875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000" dirty="0"/>
                <a:t>Control</a:t>
              </a:r>
            </a:p>
          </p:txBody>
        </p:sp>
        <p:sp>
          <p:nvSpPr>
            <p:cNvPr id="71" name="CuadroTexto 70">
              <a:extLst>
                <a:ext uri="{FF2B5EF4-FFF2-40B4-BE49-F238E27FC236}">
                  <a16:creationId xmlns:a16="http://schemas.microsoft.com/office/drawing/2014/main" id="{764AA703-2017-1A8C-B93B-4A2B57C727CE}"/>
                </a:ext>
              </a:extLst>
            </p:cNvPr>
            <p:cNvSpPr txBox="1"/>
            <p:nvPr/>
          </p:nvSpPr>
          <p:spPr>
            <a:xfrm>
              <a:off x="7610060" y="990289"/>
              <a:ext cx="106025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000" dirty="0">
                  <a:solidFill>
                    <a:srgbClr val="00091A"/>
                  </a:solidFill>
                  <a:latin typeface="+mn-lt"/>
                </a:rPr>
                <a:t>Enfoque iterativo o incremental</a:t>
              </a:r>
            </a:p>
          </p:txBody>
        </p:sp>
        <p:sp>
          <p:nvSpPr>
            <p:cNvPr id="79" name="CuadroTexto 78">
              <a:extLst>
                <a:ext uri="{FF2B5EF4-FFF2-40B4-BE49-F238E27FC236}">
                  <a16:creationId xmlns:a16="http://schemas.microsoft.com/office/drawing/2014/main" id="{68B1ABAB-38D6-77BA-4091-4F7356B0D5AA}"/>
                </a:ext>
              </a:extLst>
            </p:cNvPr>
            <p:cNvSpPr txBox="1"/>
            <p:nvPr/>
          </p:nvSpPr>
          <p:spPr>
            <a:xfrm>
              <a:off x="5164232" y="1018415"/>
              <a:ext cx="106025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000" dirty="0">
                  <a:solidFill>
                    <a:srgbClr val="00091A"/>
                  </a:solidFill>
                  <a:latin typeface="+mn-lt"/>
                </a:rPr>
                <a:t>FASE 1</a:t>
              </a:r>
            </a:p>
          </p:txBody>
        </p:sp>
        <p:sp>
          <p:nvSpPr>
            <p:cNvPr id="80" name="CuadroTexto 79">
              <a:extLst>
                <a:ext uri="{FF2B5EF4-FFF2-40B4-BE49-F238E27FC236}">
                  <a16:creationId xmlns:a16="http://schemas.microsoft.com/office/drawing/2014/main" id="{9B692C0A-33D0-FE10-138A-F45B55426498}"/>
                </a:ext>
              </a:extLst>
            </p:cNvPr>
            <p:cNvSpPr txBox="1"/>
            <p:nvPr/>
          </p:nvSpPr>
          <p:spPr>
            <a:xfrm>
              <a:off x="5789595" y="1855418"/>
              <a:ext cx="106025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000" dirty="0">
                  <a:solidFill>
                    <a:srgbClr val="00091A"/>
                  </a:solidFill>
                  <a:latin typeface="+mn-lt"/>
                </a:rPr>
                <a:t>FASE 2</a:t>
              </a:r>
            </a:p>
          </p:txBody>
        </p:sp>
        <p:sp>
          <p:nvSpPr>
            <p:cNvPr id="81" name="CuadroTexto 80">
              <a:extLst>
                <a:ext uri="{FF2B5EF4-FFF2-40B4-BE49-F238E27FC236}">
                  <a16:creationId xmlns:a16="http://schemas.microsoft.com/office/drawing/2014/main" id="{9CB50062-9FCB-903C-6D47-0A7A94A992D7}"/>
                </a:ext>
              </a:extLst>
            </p:cNvPr>
            <p:cNvSpPr txBox="1"/>
            <p:nvPr/>
          </p:nvSpPr>
          <p:spPr>
            <a:xfrm>
              <a:off x="6475793" y="2636028"/>
              <a:ext cx="106025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000" dirty="0">
                  <a:solidFill>
                    <a:srgbClr val="00091A"/>
                  </a:solidFill>
                  <a:latin typeface="+mn-lt"/>
                </a:rPr>
                <a:t>FASE 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5285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adroTexto 19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único</a:t>
            </a:r>
          </a:p>
        </p:txBody>
      </p:sp>
      <p:sp>
        <p:nvSpPr>
          <p:cNvPr id="66" name="Título 3"/>
          <p:cNvSpPr>
            <a:spLocks noGrp="1"/>
          </p:cNvSpPr>
          <p:nvPr>
            <p:ph type="title"/>
          </p:nvPr>
        </p:nvSpPr>
        <p:spPr>
          <a:xfrm>
            <a:off x="179511" y="134766"/>
            <a:ext cx="4564867" cy="810905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Control de la ejecución en proyectos de Agesic - programas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único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D10FB54E-8B82-404D-22A9-E5F2B4578A7F}"/>
              </a:ext>
            </a:extLst>
          </p:cNvPr>
          <p:cNvSpPr txBox="1"/>
          <p:nvPr/>
        </p:nvSpPr>
        <p:spPr>
          <a:xfrm>
            <a:off x="179513" y="1032838"/>
            <a:ext cx="4464496" cy="172354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s-UY" sz="1200" dirty="0">
                <a:latin typeface="+mn-lt"/>
              </a:rPr>
              <a:t>Como ya se ha comentado, cuando se trata de implantar un servicio o producto en varios organismos, en la Agencia se los agrupa en un </a:t>
            </a:r>
            <a:r>
              <a:rPr lang="es-UY" sz="1200" b="1" i="1" dirty="0">
                <a:latin typeface="+mn-lt"/>
              </a:rPr>
              <a:t>programa.</a:t>
            </a:r>
          </a:p>
          <a:p>
            <a:pPr>
              <a:spcAft>
                <a:spcPts val="1200"/>
              </a:spcAft>
            </a:pPr>
            <a:r>
              <a:rPr lang="es-UY" sz="1200" dirty="0">
                <a:latin typeface="+mn-lt"/>
              </a:rPr>
              <a:t>Cada proyecto del programa tiene su propia planificación de cómo se abordará al organismo. También implica conformar equipos de trabajo con el organismo, y generar un plan de entregas. Además, se acordará cómo gestionar el proyecto (reuniones, formas de comunicación, informes de avance, etc.)</a:t>
            </a:r>
          </a:p>
        </p:txBody>
      </p:sp>
      <p:grpSp>
        <p:nvGrpSpPr>
          <p:cNvPr id="18" name="Grupo 17">
            <a:extLst>
              <a:ext uri="{FF2B5EF4-FFF2-40B4-BE49-F238E27FC236}">
                <a16:creationId xmlns:a16="http://schemas.microsoft.com/office/drawing/2014/main" id="{F60F44C6-1849-B7F7-6838-21C293511D8C}"/>
              </a:ext>
            </a:extLst>
          </p:cNvPr>
          <p:cNvGrpSpPr/>
          <p:nvPr/>
        </p:nvGrpSpPr>
        <p:grpSpPr>
          <a:xfrm>
            <a:off x="4963624" y="96789"/>
            <a:ext cx="3637474" cy="3802374"/>
            <a:chOff x="4963624" y="96789"/>
            <a:chExt cx="3637474" cy="3802374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F6FB98B2-C4D2-230B-6528-877D2EA529EF}"/>
                </a:ext>
              </a:extLst>
            </p:cNvPr>
            <p:cNvSpPr/>
            <p:nvPr/>
          </p:nvSpPr>
          <p:spPr>
            <a:xfrm>
              <a:off x="4963624" y="96789"/>
              <a:ext cx="3637473" cy="348751"/>
            </a:xfrm>
            <a:prstGeom prst="rect">
              <a:avLst/>
            </a:prstGeom>
            <a:solidFill>
              <a:srgbClr val="92D05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000" dirty="0"/>
                <a:t>Planificación del programa</a:t>
              </a:r>
            </a:p>
          </p:txBody>
        </p:sp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E80BAC53-1E94-EEB5-9A5E-AB5B7411FA74}"/>
                </a:ext>
              </a:extLst>
            </p:cNvPr>
            <p:cNvSpPr/>
            <p:nvPr/>
          </p:nvSpPr>
          <p:spPr>
            <a:xfrm>
              <a:off x="4987676" y="513796"/>
              <a:ext cx="952475" cy="295708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000" dirty="0"/>
                <a:t>Control del programa</a:t>
              </a:r>
            </a:p>
          </p:txBody>
        </p:sp>
        <p:grpSp>
          <p:nvGrpSpPr>
            <p:cNvPr id="2" name="Grupo 1">
              <a:extLst>
                <a:ext uri="{FF2B5EF4-FFF2-40B4-BE49-F238E27FC236}">
                  <a16:creationId xmlns:a16="http://schemas.microsoft.com/office/drawing/2014/main" id="{4CDB6FC9-3510-AFAE-48C5-0D85760F98FF}"/>
                </a:ext>
              </a:extLst>
            </p:cNvPr>
            <p:cNvGrpSpPr/>
            <p:nvPr/>
          </p:nvGrpSpPr>
          <p:grpSpPr>
            <a:xfrm>
              <a:off x="6153399" y="645972"/>
              <a:ext cx="2441702" cy="727780"/>
              <a:chOff x="6234754" y="887637"/>
              <a:chExt cx="2441702" cy="727780"/>
            </a:xfrm>
          </p:grpSpPr>
          <p:sp>
            <p:nvSpPr>
              <p:cNvPr id="24" name="Rectángulo 23">
                <a:extLst>
                  <a:ext uri="{FF2B5EF4-FFF2-40B4-BE49-F238E27FC236}">
                    <a16:creationId xmlns:a16="http://schemas.microsoft.com/office/drawing/2014/main" id="{C18CF8AC-94F2-D6A2-E764-9DBB0FFDD61D}"/>
                  </a:ext>
                </a:extLst>
              </p:cNvPr>
              <p:cNvSpPr/>
              <p:nvPr/>
            </p:nvSpPr>
            <p:spPr>
              <a:xfrm>
                <a:off x="7164288" y="887637"/>
                <a:ext cx="1512168" cy="348751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63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UY" sz="1000" dirty="0"/>
                  <a:t>Planificación</a:t>
                </a:r>
              </a:p>
            </p:txBody>
          </p:sp>
          <p:sp>
            <p:nvSpPr>
              <p:cNvPr id="25" name="Rectángulo 24">
                <a:extLst>
                  <a:ext uri="{FF2B5EF4-FFF2-40B4-BE49-F238E27FC236}">
                    <a16:creationId xmlns:a16="http://schemas.microsoft.com/office/drawing/2014/main" id="{1410EF16-0464-23C9-DDC3-8E062AFAC024}"/>
                  </a:ext>
                </a:extLst>
              </p:cNvPr>
              <p:cNvSpPr/>
              <p:nvPr/>
            </p:nvSpPr>
            <p:spPr>
              <a:xfrm>
                <a:off x="7180278" y="1266666"/>
                <a:ext cx="776098" cy="348751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63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UY" sz="1000" dirty="0"/>
                  <a:t>Desarrollo</a:t>
                </a:r>
              </a:p>
            </p:txBody>
          </p:sp>
          <p:sp>
            <p:nvSpPr>
              <p:cNvPr id="28" name="Rectángulo 27">
                <a:extLst>
                  <a:ext uri="{FF2B5EF4-FFF2-40B4-BE49-F238E27FC236}">
                    <a16:creationId xmlns:a16="http://schemas.microsoft.com/office/drawing/2014/main" id="{B6777CD8-DA8A-5582-CD18-2A71BA3B92F2}"/>
                  </a:ext>
                </a:extLst>
              </p:cNvPr>
              <p:cNvSpPr/>
              <p:nvPr/>
            </p:nvSpPr>
            <p:spPr>
              <a:xfrm>
                <a:off x="8000506" y="1266665"/>
                <a:ext cx="675950" cy="348751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UY" sz="1000" dirty="0"/>
                  <a:t>Control</a:t>
                </a:r>
              </a:p>
            </p:txBody>
          </p:sp>
          <p:sp>
            <p:nvSpPr>
              <p:cNvPr id="79" name="CuadroTexto 78">
                <a:extLst>
                  <a:ext uri="{FF2B5EF4-FFF2-40B4-BE49-F238E27FC236}">
                    <a16:creationId xmlns:a16="http://schemas.microsoft.com/office/drawing/2014/main" id="{68B1ABAB-38D6-77BA-4091-4F7356B0D5AA}"/>
                  </a:ext>
                </a:extLst>
              </p:cNvPr>
              <p:cNvSpPr txBox="1"/>
              <p:nvPr/>
            </p:nvSpPr>
            <p:spPr>
              <a:xfrm>
                <a:off x="6234754" y="933278"/>
                <a:ext cx="106025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UY" sz="1000" dirty="0">
                    <a:solidFill>
                      <a:srgbClr val="00091A"/>
                    </a:solidFill>
                    <a:latin typeface="+mn-lt"/>
                  </a:rPr>
                  <a:t>Organismo 1</a:t>
                </a:r>
              </a:p>
            </p:txBody>
          </p:sp>
        </p:grpSp>
        <p:grpSp>
          <p:nvGrpSpPr>
            <p:cNvPr id="3" name="Grupo 2">
              <a:extLst>
                <a:ext uri="{FF2B5EF4-FFF2-40B4-BE49-F238E27FC236}">
                  <a16:creationId xmlns:a16="http://schemas.microsoft.com/office/drawing/2014/main" id="{962BE836-64AE-8452-430D-798B5E399E50}"/>
                </a:ext>
              </a:extLst>
            </p:cNvPr>
            <p:cNvGrpSpPr/>
            <p:nvPr/>
          </p:nvGrpSpPr>
          <p:grpSpPr>
            <a:xfrm>
              <a:off x="6142253" y="1581059"/>
              <a:ext cx="2441702" cy="727780"/>
              <a:chOff x="6234754" y="887637"/>
              <a:chExt cx="2441702" cy="727780"/>
            </a:xfrm>
          </p:grpSpPr>
          <p:sp>
            <p:nvSpPr>
              <p:cNvPr id="6" name="Rectángulo 5">
                <a:extLst>
                  <a:ext uri="{FF2B5EF4-FFF2-40B4-BE49-F238E27FC236}">
                    <a16:creationId xmlns:a16="http://schemas.microsoft.com/office/drawing/2014/main" id="{6ED9612E-16D9-5825-7A9A-503DB418F462}"/>
                  </a:ext>
                </a:extLst>
              </p:cNvPr>
              <p:cNvSpPr/>
              <p:nvPr/>
            </p:nvSpPr>
            <p:spPr>
              <a:xfrm>
                <a:off x="7164288" y="887637"/>
                <a:ext cx="1512168" cy="348751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63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UY" sz="1000" dirty="0"/>
                  <a:t>Planificación</a:t>
                </a:r>
              </a:p>
            </p:txBody>
          </p:sp>
          <p:sp>
            <p:nvSpPr>
              <p:cNvPr id="9" name="Rectángulo 8">
                <a:extLst>
                  <a:ext uri="{FF2B5EF4-FFF2-40B4-BE49-F238E27FC236}">
                    <a16:creationId xmlns:a16="http://schemas.microsoft.com/office/drawing/2014/main" id="{CDB389D7-A8EA-EBBC-0BD8-DAF856631547}"/>
                  </a:ext>
                </a:extLst>
              </p:cNvPr>
              <p:cNvSpPr/>
              <p:nvPr/>
            </p:nvSpPr>
            <p:spPr>
              <a:xfrm>
                <a:off x="7180278" y="1266666"/>
                <a:ext cx="776098" cy="348751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63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UY" sz="1000" dirty="0"/>
                  <a:t>Desarrollo</a:t>
                </a:r>
              </a:p>
            </p:txBody>
          </p:sp>
          <p:sp>
            <p:nvSpPr>
              <p:cNvPr id="10" name="Rectángulo 9">
                <a:extLst>
                  <a:ext uri="{FF2B5EF4-FFF2-40B4-BE49-F238E27FC236}">
                    <a16:creationId xmlns:a16="http://schemas.microsoft.com/office/drawing/2014/main" id="{042C9322-D31C-ACA3-F0DB-9EF86E1062BF}"/>
                  </a:ext>
                </a:extLst>
              </p:cNvPr>
              <p:cNvSpPr/>
              <p:nvPr/>
            </p:nvSpPr>
            <p:spPr>
              <a:xfrm>
                <a:off x="8000506" y="1266665"/>
                <a:ext cx="675950" cy="348751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UY" sz="1000" dirty="0"/>
                  <a:t>Control</a:t>
                </a:r>
              </a:p>
            </p:txBody>
          </p:sp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A68B1B94-F233-80D1-6734-C3F6A9D437DF}"/>
                  </a:ext>
                </a:extLst>
              </p:cNvPr>
              <p:cNvSpPr txBox="1"/>
              <p:nvPr/>
            </p:nvSpPr>
            <p:spPr>
              <a:xfrm>
                <a:off x="6234754" y="933278"/>
                <a:ext cx="106025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UY" sz="1000" dirty="0">
                    <a:solidFill>
                      <a:srgbClr val="00091A"/>
                    </a:solidFill>
                    <a:latin typeface="+mn-lt"/>
                  </a:rPr>
                  <a:t>Organismo 2</a:t>
                </a:r>
              </a:p>
            </p:txBody>
          </p:sp>
        </p:grpSp>
        <p:grpSp>
          <p:nvGrpSpPr>
            <p:cNvPr id="12" name="Grupo 11">
              <a:extLst>
                <a:ext uri="{FF2B5EF4-FFF2-40B4-BE49-F238E27FC236}">
                  <a16:creationId xmlns:a16="http://schemas.microsoft.com/office/drawing/2014/main" id="{C16D879E-4E7B-9859-2638-62A2CD38F579}"/>
                </a:ext>
              </a:extLst>
            </p:cNvPr>
            <p:cNvGrpSpPr/>
            <p:nvPr/>
          </p:nvGrpSpPr>
          <p:grpSpPr>
            <a:xfrm>
              <a:off x="6159396" y="2509271"/>
              <a:ext cx="2441702" cy="727780"/>
              <a:chOff x="6234754" y="887637"/>
              <a:chExt cx="2441702" cy="727780"/>
            </a:xfrm>
          </p:grpSpPr>
          <p:sp>
            <p:nvSpPr>
              <p:cNvPr id="13" name="Rectángulo 12">
                <a:extLst>
                  <a:ext uri="{FF2B5EF4-FFF2-40B4-BE49-F238E27FC236}">
                    <a16:creationId xmlns:a16="http://schemas.microsoft.com/office/drawing/2014/main" id="{2FCF2573-7309-7450-A4F2-09AC6EEA27CF}"/>
                  </a:ext>
                </a:extLst>
              </p:cNvPr>
              <p:cNvSpPr/>
              <p:nvPr/>
            </p:nvSpPr>
            <p:spPr>
              <a:xfrm>
                <a:off x="7164288" y="887637"/>
                <a:ext cx="1512168" cy="348751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63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UY" sz="1000" dirty="0"/>
                  <a:t>Planificación</a:t>
                </a:r>
              </a:p>
            </p:txBody>
          </p:sp>
          <p:sp>
            <p:nvSpPr>
              <p:cNvPr id="14" name="Rectángulo 13">
                <a:extLst>
                  <a:ext uri="{FF2B5EF4-FFF2-40B4-BE49-F238E27FC236}">
                    <a16:creationId xmlns:a16="http://schemas.microsoft.com/office/drawing/2014/main" id="{39996437-21DB-F737-3BB1-712DBE9F4A1A}"/>
                  </a:ext>
                </a:extLst>
              </p:cNvPr>
              <p:cNvSpPr/>
              <p:nvPr/>
            </p:nvSpPr>
            <p:spPr>
              <a:xfrm>
                <a:off x="7180278" y="1266666"/>
                <a:ext cx="776098" cy="348751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63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UY" sz="1000" dirty="0"/>
                  <a:t>Desarrollo</a:t>
                </a:r>
              </a:p>
            </p:txBody>
          </p:sp>
          <p:sp>
            <p:nvSpPr>
              <p:cNvPr id="15" name="Rectángulo 14">
                <a:extLst>
                  <a:ext uri="{FF2B5EF4-FFF2-40B4-BE49-F238E27FC236}">
                    <a16:creationId xmlns:a16="http://schemas.microsoft.com/office/drawing/2014/main" id="{C681CC31-E24C-6BA4-870B-179C9200D564}"/>
                  </a:ext>
                </a:extLst>
              </p:cNvPr>
              <p:cNvSpPr/>
              <p:nvPr/>
            </p:nvSpPr>
            <p:spPr>
              <a:xfrm>
                <a:off x="8000506" y="1266665"/>
                <a:ext cx="675950" cy="348751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UY" sz="1000" dirty="0"/>
                  <a:t>Control</a:t>
                </a:r>
              </a:p>
            </p:txBody>
          </p:sp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6C8C5556-BDD3-1597-816E-DFF130003F3E}"/>
                  </a:ext>
                </a:extLst>
              </p:cNvPr>
              <p:cNvSpPr txBox="1"/>
              <p:nvPr/>
            </p:nvSpPr>
            <p:spPr>
              <a:xfrm>
                <a:off x="6234754" y="933278"/>
                <a:ext cx="106025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UY" sz="1000" dirty="0">
                    <a:solidFill>
                      <a:srgbClr val="00091A"/>
                    </a:solidFill>
                    <a:latin typeface="+mn-lt"/>
                  </a:rPr>
                  <a:t>Organismo 2</a:t>
                </a:r>
              </a:p>
            </p:txBody>
          </p:sp>
        </p:grpSp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55D8890E-91A1-3BDE-48DF-7F128E80D605}"/>
                </a:ext>
              </a:extLst>
            </p:cNvPr>
            <p:cNvSpPr/>
            <p:nvPr/>
          </p:nvSpPr>
          <p:spPr>
            <a:xfrm>
              <a:off x="4963625" y="3550412"/>
              <a:ext cx="3620330" cy="348751"/>
            </a:xfrm>
            <a:prstGeom prst="rect">
              <a:avLst/>
            </a:prstGeom>
            <a:solidFill>
              <a:srgbClr val="92D050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000" dirty="0"/>
                <a:t>Cierre del programa en Agesic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0515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uiExpand="1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adroTexto 19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único</a:t>
            </a:r>
          </a:p>
        </p:txBody>
      </p:sp>
      <p:sp>
        <p:nvSpPr>
          <p:cNvPr id="66" name="Título 3"/>
          <p:cNvSpPr>
            <a:spLocks noGrp="1"/>
          </p:cNvSpPr>
          <p:nvPr>
            <p:ph type="title"/>
          </p:nvPr>
        </p:nvSpPr>
        <p:spPr>
          <a:xfrm>
            <a:off x="179512" y="-55204"/>
            <a:ext cx="8568952" cy="738663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Actividades para el control en proyectos y programas de Agesic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único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3032457-163C-3A4A-8DEC-A936270C4EE7}"/>
              </a:ext>
            </a:extLst>
          </p:cNvPr>
          <p:cNvSpPr txBox="1"/>
          <p:nvPr/>
        </p:nvSpPr>
        <p:spPr>
          <a:xfrm>
            <a:off x="179512" y="987574"/>
            <a:ext cx="2880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200" dirty="0">
                <a:latin typeface="+mn-lt"/>
              </a:rPr>
              <a:t>En el capítulo 4 de la </a:t>
            </a:r>
            <a:r>
              <a:rPr lang="es-UY" sz="1200" b="1" i="1" dirty="0">
                <a:latin typeface="+mn-lt"/>
              </a:rPr>
              <a:t>guía de Fundamentos de Gestión de Proyectos de Agesic</a:t>
            </a:r>
            <a:r>
              <a:rPr lang="es-UY" sz="1200" dirty="0">
                <a:latin typeface="+mn-lt"/>
              </a:rPr>
              <a:t>, se abordan las principales actividades que se sugieren para los proyectos tanto sean internos de la Agencia, como para organismos.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6FD8A3A8-7D67-C5A7-7B07-BDE4EE4F6F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9831" y="845465"/>
            <a:ext cx="5548677" cy="3595112"/>
          </a:xfrm>
          <a:prstGeom prst="rect">
            <a:avLst/>
          </a:prstGeom>
          <a:ln>
            <a:solidFill>
              <a:srgbClr val="002060"/>
            </a:solidFill>
          </a:ln>
        </p:spPr>
      </p:pic>
      <p:grpSp>
        <p:nvGrpSpPr>
          <p:cNvPr id="23" name="Grupo 22">
            <a:extLst>
              <a:ext uri="{FF2B5EF4-FFF2-40B4-BE49-F238E27FC236}">
                <a16:creationId xmlns:a16="http://schemas.microsoft.com/office/drawing/2014/main" id="{2803055C-44B3-A301-978B-D2DBF4CA7A12}"/>
              </a:ext>
            </a:extLst>
          </p:cNvPr>
          <p:cNvGrpSpPr/>
          <p:nvPr/>
        </p:nvGrpSpPr>
        <p:grpSpPr>
          <a:xfrm>
            <a:off x="179512" y="2922450"/>
            <a:ext cx="3059832" cy="1296144"/>
            <a:chOff x="4933959" y="460461"/>
            <a:chExt cx="3157937" cy="1296144"/>
          </a:xfrm>
        </p:grpSpPr>
        <p:sp>
          <p:nvSpPr>
            <p:cNvPr id="24" name="Rectángulo redondeado 49">
              <a:extLst>
                <a:ext uri="{FF2B5EF4-FFF2-40B4-BE49-F238E27FC236}">
                  <a16:creationId xmlns:a16="http://schemas.microsoft.com/office/drawing/2014/main" id="{AE083E15-EF7F-9EBB-ABA4-FBF823121D9A}"/>
                </a:ext>
              </a:extLst>
            </p:cNvPr>
            <p:cNvSpPr/>
            <p:nvPr/>
          </p:nvSpPr>
          <p:spPr>
            <a:xfrm>
              <a:off x="5076971" y="460461"/>
              <a:ext cx="3014925" cy="129614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pic>
          <p:nvPicPr>
            <p:cNvPr id="25" name="Imagen 24">
              <a:extLst>
                <a:ext uri="{FF2B5EF4-FFF2-40B4-BE49-F238E27FC236}">
                  <a16:creationId xmlns:a16="http://schemas.microsoft.com/office/drawing/2014/main" id="{600F59E0-4702-6EA6-E097-2E87789F44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5F5F5"/>
                </a:clrFrom>
                <a:clrTo>
                  <a:srgbClr val="F5F5F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33959" y="568680"/>
              <a:ext cx="512780" cy="514479"/>
            </a:xfrm>
            <a:prstGeom prst="rect">
              <a:avLst/>
            </a:prstGeom>
          </p:spPr>
        </p:pic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5ADBFF63-47A0-385D-DDB8-3ADBE505D87C}"/>
                </a:ext>
              </a:extLst>
            </p:cNvPr>
            <p:cNvSpPr txBox="1"/>
            <p:nvPr/>
          </p:nvSpPr>
          <p:spPr>
            <a:xfrm>
              <a:off x="5519486" y="693034"/>
              <a:ext cx="256956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200" dirty="0">
                  <a:latin typeface="+mn-lt"/>
                </a:rPr>
                <a:t>Recomendamos que realices una lectura de toda esta sección para identificar en qué consisten estas actividades</a:t>
              </a:r>
              <a:endParaRPr lang="es-UY" sz="1200" b="1" i="1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1736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-62205"/>
            <a:ext cx="7859712" cy="435776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Herramientas para la gestión y control de proyectos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3059832" y="511280"/>
            <a:ext cx="5904656" cy="3507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s-UY" sz="1200" dirty="0">
                <a:solidFill>
                  <a:srgbClr val="002C68"/>
                </a:solidFill>
                <a:latin typeface="Microsoft Sans Serif"/>
              </a:rPr>
              <a:t>Enfoque híbrido:</a:t>
            </a:r>
          </a:p>
          <a:p>
            <a:pPr marL="285750" marR="0" lvl="0" indent="-28575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UY" sz="1200" dirty="0">
                <a:solidFill>
                  <a:srgbClr val="002C68"/>
                </a:solidFill>
                <a:latin typeface="Microsoft Sans Serif"/>
              </a:rPr>
              <a:t>Desarrollar una </a:t>
            </a:r>
            <a:r>
              <a:rPr lang="es-UY" sz="1200" i="1" dirty="0">
                <a:solidFill>
                  <a:srgbClr val="002C68"/>
                </a:solidFill>
                <a:latin typeface="Microsoft Sans Serif"/>
              </a:rPr>
              <a:t>lista de entregables principales </a:t>
            </a:r>
            <a:r>
              <a:rPr lang="es-UY" sz="1200" dirty="0">
                <a:solidFill>
                  <a:srgbClr val="002C68"/>
                </a:solidFill>
                <a:latin typeface="Microsoft Sans Serif"/>
              </a:rPr>
              <a:t>(EDT) y definirlos en la </a:t>
            </a:r>
            <a:r>
              <a:rPr lang="es-UY" sz="1200" i="1" dirty="0">
                <a:solidFill>
                  <a:srgbClr val="002C68"/>
                </a:solidFill>
                <a:latin typeface="Microsoft Sans Serif"/>
              </a:rPr>
              <a:t>planilla de requisitos de entregables. </a:t>
            </a:r>
          </a:p>
          <a:p>
            <a:pPr marL="285750" marR="0" lvl="0" indent="-28575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UY" sz="1200" dirty="0">
                <a:solidFill>
                  <a:srgbClr val="002C68"/>
                </a:solidFill>
                <a:latin typeface="Microsoft Sans Serif"/>
              </a:rPr>
              <a:t>Para el proyecto, construir en SIGES Portafolio un </a:t>
            </a:r>
            <a:r>
              <a:rPr lang="es-UY" sz="1200" i="1" dirty="0">
                <a:solidFill>
                  <a:srgbClr val="002C68"/>
                </a:solidFill>
                <a:latin typeface="Microsoft Sans Serif"/>
              </a:rPr>
              <a:t>cronograma de alto nivel, </a:t>
            </a:r>
            <a:r>
              <a:rPr lang="es-UY" sz="1200" dirty="0">
                <a:solidFill>
                  <a:srgbClr val="002C68"/>
                </a:solidFill>
                <a:latin typeface="Microsoft Sans Serif"/>
              </a:rPr>
              <a:t>reflejando la lista de entregables principales que se identificaron para el proyecto.</a:t>
            </a:r>
          </a:p>
          <a:p>
            <a:pPr marL="285750" marR="0" lvl="0" indent="-28575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UY" sz="1200" dirty="0">
                <a:solidFill>
                  <a:srgbClr val="002C68"/>
                </a:solidFill>
                <a:latin typeface="Microsoft Sans Serif"/>
              </a:rPr>
              <a:t>El cronograma de entregables en </a:t>
            </a:r>
            <a:r>
              <a:rPr lang="es-UY" sz="1200" dirty="0" err="1">
                <a:solidFill>
                  <a:srgbClr val="002C68"/>
                </a:solidFill>
                <a:latin typeface="Microsoft Sans Serif"/>
              </a:rPr>
              <a:t>Siges</a:t>
            </a:r>
            <a:r>
              <a:rPr lang="es-UY" sz="1200" dirty="0">
                <a:solidFill>
                  <a:srgbClr val="002C68"/>
                </a:solidFill>
                <a:latin typeface="Microsoft Sans Serif"/>
              </a:rPr>
              <a:t> permite, a medida que se registra el avance del desarrollo de los mismos, obtener </a:t>
            </a:r>
            <a:r>
              <a:rPr lang="es-UY" sz="1200" i="1" dirty="0">
                <a:solidFill>
                  <a:srgbClr val="002C68"/>
                </a:solidFill>
                <a:latin typeface="Microsoft Sans Serif"/>
              </a:rPr>
              <a:t>indicadores de gestión </a:t>
            </a:r>
            <a:r>
              <a:rPr lang="es-UY" sz="1200" dirty="0">
                <a:solidFill>
                  <a:srgbClr val="002C68"/>
                </a:solidFill>
                <a:latin typeface="Microsoft Sans Serif"/>
              </a:rPr>
              <a:t>que se pueden reportar al patrocinador, PMO Federadas y otros interesados.</a:t>
            </a:r>
          </a:p>
          <a:p>
            <a:pPr marL="285750" marR="0" lvl="0" indent="-28575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UY" sz="1200" dirty="0">
                <a:solidFill>
                  <a:srgbClr val="002C68"/>
                </a:solidFill>
                <a:latin typeface="Microsoft Sans Serif"/>
              </a:rPr>
              <a:t>En caso de optarse por un programa, cada proyecto se puede crear por separado en </a:t>
            </a:r>
            <a:r>
              <a:rPr lang="es-UY" sz="1200" dirty="0" err="1">
                <a:solidFill>
                  <a:srgbClr val="002C68"/>
                </a:solidFill>
                <a:latin typeface="Microsoft Sans Serif"/>
              </a:rPr>
              <a:t>Siges</a:t>
            </a:r>
            <a:r>
              <a:rPr lang="es-UY" sz="1200" dirty="0">
                <a:solidFill>
                  <a:srgbClr val="002C68"/>
                </a:solidFill>
                <a:latin typeface="Microsoft Sans Serif"/>
              </a:rPr>
              <a:t> Portafolio</a:t>
            </a:r>
          </a:p>
          <a:p>
            <a:pPr marL="285750" marR="0" lvl="0" indent="-28575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UY" sz="1200" dirty="0">
                <a:solidFill>
                  <a:srgbClr val="002C68"/>
                </a:solidFill>
                <a:latin typeface="Microsoft Sans Serif"/>
              </a:rPr>
              <a:t>En cada proyecto, el PM gestiona el avance de los entregables del cronograma </a:t>
            </a:r>
            <a:r>
              <a:rPr lang="es-UY" sz="1200" dirty="0" err="1">
                <a:solidFill>
                  <a:srgbClr val="002C68"/>
                </a:solidFill>
                <a:latin typeface="Microsoft Sans Serif"/>
              </a:rPr>
              <a:t>Siges</a:t>
            </a:r>
            <a:r>
              <a:rPr lang="es-UY" sz="1200" dirty="0">
                <a:solidFill>
                  <a:srgbClr val="002C68"/>
                </a:solidFill>
                <a:latin typeface="Microsoft Sans Serif"/>
              </a:rPr>
              <a:t>. Si los equipos de desarrollo desean implementar enfoque ágil, ellos usarán sus propios métodos de trabajo. Esto aplica a los proveedores y a equipos con colaboradores de la agencia.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E7E0D84-38C1-8ED6-1341-43350E9F2E9A}"/>
              </a:ext>
            </a:extLst>
          </p:cNvPr>
          <p:cNvSpPr txBox="1"/>
          <p:nvPr/>
        </p:nvSpPr>
        <p:spPr>
          <a:xfrm>
            <a:off x="179512" y="506086"/>
            <a:ext cx="2592288" cy="10156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UY" sz="1200" dirty="0">
                <a:latin typeface="+mn-lt"/>
              </a:rPr>
              <a:t>Para la gestión del proyecto, el equipo de proyecto de Agesic cuenta con varias herramientas que puede usar según sus necesidades.</a:t>
            </a: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287A31AF-F25B-1D18-E34D-E25737B22C75}"/>
              </a:ext>
            </a:extLst>
          </p:cNvPr>
          <p:cNvGrpSpPr/>
          <p:nvPr/>
        </p:nvGrpSpPr>
        <p:grpSpPr>
          <a:xfrm>
            <a:off x="89756" y="2859782"/>
            <a:ext cx="2826061" cy="1296144"/>
            <a:chOff x="4933959" y="460461"/>
            <a:chExt cx="2933687" cy="1296144"/>
          </a:xfrm>
        </p:grpSpPr>
        <p:sp>
          <p:nvSpPr>
            <p:cNvPr id="9" name="Rectángulo redondeado 49">
              <a:extLst>
                <a:ext uri="{FF2B5EF4-FFF2-40B4-BE49-F238E27FC236}">
                  <a16:creationId xmlns:a16="http://schemas.microsoft.com/office/drawing/2014/main" id="{37888E76-ACBB-3DFF-54FE-A86A66CB4649}"/>
                </a:ext>
              </a:extLst>
            </p:cNvPr>
            <p:cNvSpPr/>
            <p:nvPr/>
          </p:nvSpPr>
          <p:spPr>
            <a:xfrm>
              <a:off x="5076971" y="460461"/>
              <a:ext cx="2790675" cy="129614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CA110DB0-F89A-3D0E-A9A2-A1E01E08BB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5F5F5"/>
                </a:clrFrom>
                <a:clrTo>
                  <a:srgbClr val="F5F5F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33959" y="568680"/>
              <a:ext cx="512780" cy="514479"/>
            </a:xfrm>
            <a:prstGeom prst="rect">
              <a:avLst/>
            </a:prstGeom>
          </p:spPr>
        </p:pic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FF0F120B-8EE2-C9CF-63AB-FA8C6470E0CA}"/>
                </a:ext>
              </a:extLst>
            </p:cNvPr>
            <p:cNvSpPr txBox="1"/>
            <p:nvPr/>
          </p:nvSpPr>
          <p:spPr>
            <a:xfrm>
              <a:off x="5467141" y="575327"/>
              <a:ext cx="240050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200" dirty="0">
                  <a:latin typeface="+mn-lt"/>
                </a:rPr>
                <a:t>En la sección de Centro de Apoyo al curso, se encuentran varias plantillas –</a:t>
              </a:r>
              <a:r>
                <a:rPr lang="es-UY" sz="1200" dirty="0" err="1">
                  <a:latin typeface="+mn-lt"/>
                </a:rPr>
                <a:t>templates</a:t>
              </a:r>
              <a:r>
                <a:rPr lang="es-UY" sz="1200" dirty="0">
                  <a:latin typeface="+mn-lt"/>
                </a:rPr>
                <a:t>- que pueden ser usadas o adaptadas en cada proyecto.</a:t>
              </a:r>
              <a:endParaRPr lang="es-UY" sz="1200" b="1" i="1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143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0" y="-62205"/>
            <a:ext cx="7859712" cy="435776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Herramientas para la gestión y control de proyectos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3059832" y="511280"/>
            <a:ext cx="5904656" cy="1168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UY" sz="1200" dirty="0">
                <a:solidFill>
                  <a:srgbClr val="002C68"/>
                </a:solidFill>
                <a:latin typeface="Microsoft Sans Serif"/>
              </a:rPr>
              <a:t>Las reuniones deberán estar acorde a una agenda acordada con las partes desde el inicio. Las reuniones son distintas según los objetivos esperados para dicho evento.</a:t>
            </a:r>
          </a:p>
          <a:p>
            <a:pPr marL="285750" marR="0" lvl="0" indent="-28575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UY" sz="1200" dirty="0">
                <a:solidFill>
                  <a:srgbClr val="002C68"/>
                </a:solidFill>
                <a:latin typeface="Microsoft Sans Serif"/>
              </a:rPr>
              <a:t>Dependiendo del objetivo de cada reunión, pueden variar los invitados y las herramientas que se usarán durante la misma: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E7E0D84-38C1-8ED6-1341-43350E9F2E9A}"/>
              </a:ext>
            </a:extLst>
          </p:cNvPr>
          <p:cNvSpPr txBox="1"/>
          <p:nvPr/>
        </p:nvSpPr>
        <p:spPr>
          <a:xfrm>
            <a:off x="179512" y="506086"/>
            <a:ext cx="2880320" cy="10156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UY" sz="1200" dirty="0">
                <a:latin typeface="+mn-lt"/>
              </a:rPr>
              <a:t>Para la gestión más detallada del proyecto, se sugieren reuniones frecuentes del PM con los equipos de desarrollo y con los principales actores del organismo.</a:t>
            </a:r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4A0E4BB8-443A-B8A7-8DFE-8E4A7A0C98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6520260"/>
              </p:ext>
            </p:extLst>
          </p:nvPr>
        </p:nvGraphicFramePr>
        <p:xfrm>
          <a:off x="791580" y="1923678"/>
          <a:ext cx="7560840" cy="2875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02725">
                  <a:extLst>
                    <a:ext uri="{9D8B030D-6E8A-4147-A177-3AD203B41FA5}">
                      <a16:colId xmlns:a16="http://schemas.microsoft.com/office/drawing/2014/main" val="1146751397"/>
                    </a:ext>
                  </a:extLst>
                </a:gridCol>
                <a:gridCol w="4758115">
                  <a:extLst>
                    <a:ext uri="{9D8B030D-6E8A-4147-A177-3AD203B41FA5}">
                      <a16:colId xmlns:a16="http://schemas.microsoft.com/office/drawing/2014/main" val="30808202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UY" sz="1100" dirty="0">
                          <a:solidFill>
                            <a:schemeClr val="bg1"/>
                          </a:solidFill>
                        </a:rPr>
                        <a:t>Objetivo de la reunión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100" dirty="0">
                          <a:solidFill>
                            <a:schemeClr val="bg1"/>
                          </a:solidFill>
                        </a:rPr>
                        <a:t>Herramientas y puntos que tratar</a:t>
                      </a:r>
                      <a:endParaRPr lang="es-UY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61517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s-UY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C6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Seguimiento de planes y avances en los trabajos</a:t>
                      </a:r>
                      <a:endParaRPr lang="es-UY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s-UY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C6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cronograma, indicadores de gestión y de resultados, avance del presupuesto. En agilidad, reuniones diarias y contactos con el P.O.</a:t>
                      </a:r>
                      <a:endParaRPr lang="es-UY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8652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s-UY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C6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Reuniones de revisión y aprobación de entregables </a:t>
                      </a:r>
                      <a:endParaRPr lang="es-UY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s-UY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C6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Validar cumplimiento de requisitos de la planilla de EDT o de condiciones </a:t>
                      </a:r>
                      <a:r>
                        <a:rPr kumimoji="0" lang="es-UY" sz="11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2C6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DoD</a:t>
                      </a:r>
                      <a:r>
                        <a:rPr kumimoji="0" lang="es-UY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C6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en las historias de usuario. Acta de </a:t>
                      </a:r>
                      <a:r>
                        <a:rPr kumimoji="0" lang="es-UY" sz="1100" b="1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C6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aceptación del entregable</a:t>
                      </a:r>
                      <a:r>
                        <a:rPr kumimoji="0" lang="es-UY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C6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es-UY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24833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s-UY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C6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Gestión de incidentes y riesgos </a:t>
                      </a:r>
                      <a:endParaRPr lang="es-UY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s-UY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C6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planilla de gestión de riesgos o tablero Kanban con tarjetas para los riesgos pendientes y resueltos</a:t>
                      </a:r>
                      <a:endParaRPr lang="es-UY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468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s-UY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C6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Gestión de cambios en planes</a:t>
                      </a:r>
                      <a:endParaRPr lang="es-UY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s-UY" sz="1100" b="1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C6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solicitud de cambio </a:t>
                      </a:r>
                      <a:r>
                        <a:rPr kumimoji="0" lang="es-UY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C6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aprobada por el patrocinador u otros actores clave</a:t>
                      </a:r>
                      <a:endParaRPr lang="es-UY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2319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s-UY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C6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Resolución de problemas </a:t>
                      </a:r>
                      <a:endParaRPr lang="es-UY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s-UY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C6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Tablero Kanban con incidentes a resolver. Técnicas de resolución como el análisis causa efecto-Ishikawa, matriz de alternativas de solución</a:t>
                      </a:r>
                      <a:endParaRPr lang="es-UY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4066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s-UY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C6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Mejora continua </a:t>
                      </a:r>
                      <a:endParaRPr lang="es-UY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s-UY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C6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Reuniones para realizar retrospectivas y registrar Lecciones Aprendidas (tanto en enfoques predictivos como adaptativos)</a:t>
                      </a:r>
                      <a:endParaRPr lang="es-UY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98705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3852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PORTADA 10 ENCUENT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ORTADA 10 ENCUENT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600" dirty="0" smtClean="0">
            <a:latin typeface="+mn-lt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2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4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5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9no encuentro 16x9</Template>
  <TotalTime>11948</TotalTime>
  <Words>1652</Words>
  <Application>Microsoft Office PowerPoint</Application>
  <PresentationFormat>Presentación en pantalla (16:9)</PresentationFormat>
  <Paragraphs>139</Paragraphs>
  <Slides>16</Slides>
  <Notes>0</Notes>
  <HiddenSlides>1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8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31" baseType="lpstr">
      <vt:lpstr>Arial</vt:lpstr>
      <vt:lpstr>Calibri</vt:lpstr>
      <vt:lpstr>Comic Sans MS</vt:lpstr>
      <vt:lpstr>Gotham</vt:lpstr>
      <vt:lpstr>Microsoft Sans Serif</vt:lpstr>
      <vt:lpstr>Wingdings</vt:lpstr>
      <vt:lpstr>PORTADA 10 ENCUENTRO</vt:lpstr>
      <vt:lpstr>1_PORTADA 10 ENCUENTRO</vt:lpstr>
      <vt:lpstr>CONTENIDO 10 ENCUENTRO</vt:lpstr>
      <vt:lpstr>2_CONTENIDO 10 ENCUENTRO</vt:lpstr>
      <vt:lpstr>1_CONTENIDO 10 ENCUENTRO</vt:lpstr>
      <vt:lpstr>3_CONTENIDO 10 ENCUENTRO</vt:lpstr>
      <vt:lpstr>4_CONTENIDO 10 ENCUENTRO</vt:lpstr>
      <vt:lpstr>5_CONTENIDO 10 ENCUENTRO</vt:lpstr>
      <vt:lpstr>CorelDRAW</vt:lpstr>
      <vt:lpstr>Presentación de PowerPoint</vt:lpstr>
      <vt:lpstr>Presentación de PowerPoint</vt:lpstr>
      <vt:lpstr>Control de la ejecución en proyectos de Agesic</vt:lpstr>
      <vt:lpstr>Control de la ejecución en proyectos de Agesic</vt:lpstr>
      <vt:lpstr>Control de la ejecución en proyectos de Agesic</vt:lpstr>
      <vt:lpstr>Control de la ejecución en proyectos de Agesic - programas</vt:lpstr>
      <vt:lpstr>Actividades para el control en proyectos y programas de Agesic</vt:lpstr>
      <vt:lpstr>Herramientas para la gestión y control de proyectos</vt:lpstr>
      <vt:lpstr>Herramientas para la gestión y control de proyectos</vt:lpstr>
      <vt:lpstr>Herramientas para la gestión y control de proyectos</vt:lpstr>
      <vt:lpstr>Herramientas para la gestión y control de proyectos</vt:lpstr>
      <vt:lpstr>Herramientas para la gestión y control de proyectos</vt:lpstr>
      <vt:lpstr>Herramientas para la gestión y control de proyectos</vt:lpstr>
      <vt:lpstr>Herramientas para la gestión y control de proyectos</vt:lpstr>
      <vt:lpstr>En resumen…</vt:lpstr>
      <vt:lpstr>Presentación de PowerPoint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Corporate Edition</dc:creator>
  <cp:lastModifiedBy>DANIEL MATO</cp:lastModifiedBy>
  <cp:revision>563</cp:revision>
  <dcterms:created xsi:type="dcterms:W3CDTF">2017-07-14T14:51:12Z</dcterms:created>
  <dcterms:modified xsi:type="dcterms:W3CDTF">2024-05-17T14:40:12Z</dcterms:modified>
</cp:coreProperties>
</file>